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5" r:id="rId2"/>
    <p:sldId id="260" r:id="rId3"/>
    <p:sldId id="261" r:id="rId4"/>
    <p:sldId id="263" r:id="rId5"/>
    <p:sldId id="262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8000"/>
    <a:srgbClr val="FFFF00"/>
    <a:srgbClr val="FFFFFF"/>
    <a:srgbClr val="E9FF5D"/>
    <a:srgbClr val="339933"/>
    <a:srgbClr val="3264AA"/>
    <a:srgbClr val="E678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547" autoAdjust="0"/>
  </p:normalViewPr>
  <p:slideViewPr>
    <p:cSldViewPr>
      <p:cViewPr>
        <p:scale>
          <a:sx n="50" d="100"/>
          <a:sy n="50" d="100"/>
        </p:scale>
        <p:origin x="-186" y="-306"/>
      </p:cViewPr>
      <p:guideLst>
        <p:guide orient="horz" pos="110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0B63DB8-2C4E-7148-9532-142265EF8A60}" type="datetimeFigureOut">
              <a:rPr lang="en-US"/>
              <a:pPr>
                <a:defRPr/>
              </a:pPr>
              <a:t>4/7/2019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95B1FFB-AB29-2B4B-AF1F-1411A38C689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65898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75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98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32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83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00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48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69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33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59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3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436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3DEB-0FC4-455B-98A8-62B8D218DF46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651C8-31A8-4816-AD6B-99322DC7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60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spc="-150" dirty="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spc="-150" dirty="0" smtClean="0">
                <a:solidFill>
                  <a:srgbClr val="2F4796"/>
                </a:solidFill>
                <a:latin typeface="Arial" pitchFamily="34" charset="0"/>
                <a:cs typeface="Arial" pitchFamily="34" charset="0"/>
              </a:rPr>
              <a:t>Part-Time Studies in Serbia (Concept Proposal)</a:t>
            </a:r>
            <a:endParaRPr lang="en-US" b="1" spc="-150" dirty="0">
              <a:solidFill>
                <a:srgbClr val="2F479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Dragan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Domazet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Belgrade Metropolitan University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4.7.2016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33625" y="1295400"/>
            <a:ext cx="4476750" cy="1006623"/>
            <a:chOff x="1447800" y="762000"/>
            <a:chExt cx="5600700" cy="12593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47800" y="762000"/>
              <a:ext cx="2057400" cy="1259350"/>
            </a:xfrm>
            <a:prstGeom prst="rect">
              <a:avLst/>
            </a:prstGeom>
          </p:spPr>
        </p:pic>
        <p:pic>
          <p:nvPicPr>
            <p:cNvPr id="1028" name="Picture 4" descr="Co-funded by the Erasmus+ Programme of the European Un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984481"/>
              <a:ext cx="2857500" cy="814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" name="Straight Connector 6"/>
          <p:cNvCxnSpPr/>
          <p:nvPr/>
        </p:nvCxnSpPr>
        <p:spPr>
          <a:xfrm>
            <a:off x="1447800" y="2971800"/>
            <a:ext cx="6248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5091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hr-HR" dirty="0" smtClean="0"/>
              <a:t>he Recommended Learning Model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Blended learning:</a:t>
            </a:r>
          </a:p>
          <a:p>
            <a:pPr lvl="1"/>
            <a:r>
              <a:rPr lang="hr-HR" sz="2000" dirty="0" smtClean="0"/>
              <a:t>Student learn the theory using online lerning mode (e-learning)</a:t>
            </a:r>
          </a:p>
          <a:p>
            <a:pPr lvl="1"/>
            <a:r>
              <a:rPr lang="hr-HR" sz="2000" dirty="0"/>
              <a:t>S</a:t>
            </a:r>
            <a:r>
              <a:rPr lang="hr-HR" sz="2000" dirty="0" smtClean="0"/>
              <a:t>tudent does his tutorials using F2F learning, in form of workshops</a:t>
            </a:r>
          </a:p>
          <a:p>
            <a:r>
              <a:rPr lang="hr-HR" sz="2400" dirty="0" smtClean="0"/>
              <a:t>Blended learning is the most suitable for PT studies</a:t>
            </a:r>
          </a:p>
          <a:p>
            <a:pPr lvl="1"/>
            <a:r>
              <a:rPr lang="en-US" sz="2000" dirty="0" smtClean="0"/>
              <a:t>I</a:t>
            </a:r>
            <a:r>
              <a:rPr lang="hr-HR" sz="2000" dirty="0" smtClean="0"/>
              <a:t>t minimise the number pf F2F hours (usually not suitable for PT students) but implement them when realy needed</a:t>
            </a:r>
          </a:p>
          <a:p>
            <a:r>
              <a:rPr lang="hr-HR" sz="2400" dirty="0" smtClean="0"/>
              <a:t>F2F workshops are orginzed during the weekends days (Saturdays and Sundays), or as evening classes during work days (usualy from 6pm  to 10pm)</a:t>
            </a:r>
          </a:p>
        </p:txBody>
      </p:sp>
    </p:spTree>
    <p:extLst>
      <p:ext uri="{BB962C8B-B14F-4D97-AF65-F5344CB8AC3E}">
        <p14:creationId xmlns:p14="http://schemas.microsoft.com/office/powerpoint/2010/main" xmlns="" val="1028235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Online Learning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Full online learning -  there are no F2F learning hours </a:t>
            </a:r>
          </a:p>
          <a:p>
            <a:r>
              <a:rPr lang="hr-HR" dirty="0" smtClean="0"/>
              <a:t>It is the only option for students living in remote areas, towns far from the place wher HEI operates.</a:t>
            </a:r>
          </a:p>
          <a:p>
            <a:r>
              <a:rPr lang="hr-HR" dirty="0" smtClean="0"/>
              <a:t>If the blended learning is not ppssible, than e-learning/online learning is the second choice.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2222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F2F Learning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Face-to-face (F2F) learning provides direct interacton with lecturers and is the best learning mode.</a:t>
            </a:r>
          </a:p>
          <a:p>
            <a:r>
              <a:rPr lang="hr-HR" dirty="0" smtClean="0"/>
              <a:t>But, in many cases it is not feasible.</a:t>
            </a:r>
          </a:p>
          <a:p>
            <a:r>
              <a:rPr lang="hr-HR" dirty="0" smtClean="0"/>
              <a:t>If implemented with significantly reduced  bumber of contact hours (for example, with more then 30%  reduction of F2F contact hours), F2F lerning is not acceptable.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20259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</a:t>
            </a:r>
            <a:r>
              <a:rPr lang="en-US" dirty="0" smtClean="0"/>
              <a:t>e</a:t>
            </a:r>
            <a:r>
              <a:rPr lang="hr-HR" dirty="0" smtClean="0"/>
              <a:t>arning Modes for PT Studies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most SC programs, blended learning is the most suitable learning mode.</a:t>
            </a:r>
          </a:p>
          <a:p>
            <a:r>
              <a:rPr lang="en-GB" b="1" dirty="0" smtClean="0"/>
              <a:t>Blended learning  </a:t>
            </a:r>
            <a:r>
              <a:rPr lang="en-GB" dirty="0" smtClean="0"/>
              <a:t>is recommended for PT studies (combination of online learning</a:t>
            </a:r>
          </a:p>
          <a:p>
            <a:r>
              <a:rPr lang="en-GB" b="1" dirty="0" smtClean="0"/>
              <a:t>100% Online learning </a:t>
            </a:r>
            <a:r>
              <a:rPr lang="en-GB" dirty="0" smtClean="0"/>
              <a:t>is the second choice</a:t>
            </a:r>
          </a:p>
          <a:p>
            <a:r>
              <a:rPr lang="en-GB" b="1" dirty="0" smtClean="0"/>
              <a:t>100% F2F learning </a:t>
            </a:r>
            <a:r>
              <a:rPr lang="en-GB" dirty="0" smtClean="0"/>
              <a:t>in most of cases is not realistic and possible.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84969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Tuition Fees and Financing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Only self-financing studebts: Students pay  their tuition fees for their PT studies</a:t>
            </a:r>
          </a:p>
          <a:p>
            <a:r>
              <a:rPr lang="hr-HR" dirty="0" smtClean="0"/>
              <a:t>Not financially supported by the Governement </a:t>
            </a:r>
          </a:p>
          <a:p>
            <a:r>
              <a:rPr lang="hr-HR" dirty="0" smtClean="0"/>
              <a:t>Special loans for PT students, supported by the Serbian Government, are needd.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2984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Serbian Name for Part-Time studies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Life-Long Learning PT programs:</a:t>
            </a:r>
          </a:p>
          <a:p>
            <a:pPr lvl="1"/>
            <a:r>
              <a:rPr lang="hr-HR" dirty="0" smtClean="0"/>
              <a:t>Programi celoživotnog obrazovanja</a:t>
            </a:r>
          </a:p>
          <a:p>
            <a:pPr lvl="1"/>
            <a:r>
              <a:rPr lang="hr-HR" dirty="0" smtClean="0"/>
              <a:t>Programi produženog obrazovanja</a:t>
            </a:r>
          </a:p>
          <a:p>
            <a:pPr lvl="1"/>
            <a:r>
              <a:rPr lang="hr-HR" dirty="0" smtClean="0"/>
              <a:t>Kratki programi</a:t>
            </a:r>
          </a:p>
          <a:p>
            <a:pPr lvl="1"/>
            <a:r>
              <a:rPr lang="hr-HR" dirty="0" smtClean="0"/>
              <a:t>Studiranje uz rad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46424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PT studies should have the most flexible study </a:t>
            </a:r>
            <a:r>
              <a:rPr lang="hr-HR" sz="2400" smtClean="0"/>
              <a:t>rules.</a:t>
            </a:r>
            <a:endParaRPr lang="hr-HR" sz="2000" dirty="0" smtClean="0"/>
          </a:p>
          <a:p>
            <a:r>
              <a:rPr lang="hr-HR" sz="2400" dirty="0" smtClean="0"/>
              <a:t>PT studies should use the follwoing learning modes:</a:t>
            </a:r>
          </a:p>
          <a:p>
            <a:pPr lvl="1"/>
            <a:r>
              <a:rPr lang="hr-HR" sz="2000" dirty="0" smtClean="0"/>
              <a:t>Blended learning</a:t>
            </a:r>
          </a:p>
          <a:p>
            <a:pPr lvl="1"/>
            <a:r>
              <a:rPr lang="hr-HR" sz="2000" dirty="0" smtClean="0"/>
              <a:t>Online learning</a:t>
            </a:r>
          </a:p>
          <a:p>
            <a:pPr lvl="1"/>
            <a:r>
              <a:rPr lang="hr-HR" sz="2000" dirty="0" smtClean="0"/>
              <a:t>F2F learnibg</a:t>
            </a:r>
          </a:p>
          <a:p>
            <a:pPr algn="just"/>
            <a:r>
              <a:rPr lang="hr-HR" sz="2400" dirty="0" smtClean="0"/>
              <a:t>Regardless of the learning modes, HEI should offer all planned learning activities with full student load, such as 600 hours per program,  for a year</a:t>
            </a:r>
          </a:p>
          <a:p>
            <a:r>
              <a:rPr lang="hr-HR" sz="2400" dirty="0"/>
              <a:t>HEIs may specify their specific rules for PT studies </a:t>
            </a:r>
          </a:p>
          <a:p>
            <a:r>
              <a:rPr lang="hr-HR" sz="2400" dirty="0"/>
              <a:t>Students may change the mode of learning during their studies</a:t>
            </a:r>
          </a:p>
          <a:p>
            <a:pPr algn="just"/>
            <a:endParaRPr lang="hr-HR" sz="2400" dirty="0" smtClean="0"/>
          </a:p>
          <a:p>
            <a:pPr algn="just"/>
            <a:endParaRPr lang="hr-HR" sz="2400" dirty="0" smtClean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161264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Introduction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2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Why Part-Time Studies?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Part-time studies are planned for:</a:t>
            </a:r>
          </a:p>
          <a:p>
            <a:r>
              <a:rPr lang="en-GB" dirty="0" smtClean="0"/>
              <a:t>employed students or for</a:t>
            </a:r>
          </a:p>
          <a:p>
            <a:r>
              <a:rPr lang="en-GB" dirty="0" smtClean="0"/>
              <a:t>students not living in towns with HE programs and that can not move to university towns, or for</a:t>
            </a:r>
          </a:p>
          <a:p>
            <a:r>
              <a:rPr lang="en-GB" dirty="0"/>
              <a:t>s</a:t>
            </a:r>
            <a:r>
              <a:rPr lang="en-GB" dirty="0" smtClean="0"/>
              <a:t>tudents that prefer more flexible modes of education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0498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 Clarify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study part-time is just another way of studying a study program – it is not an another program!</a:t>
            </a:r>
          </a:p>
          <a:p>
            <a:r>
              <a:rPr lang="en-GB" dirty="0" smtClean="0"/>
              <a:t>Part-time studies should be open to all interested students, without any constrains</a:t>
            </a:r>
          </a:p>
          <a:p>
            <a:r>
              <a:rPr lang="en-GB" dirty="0" smtClean="0"/>
              <a:t>Part-time studies should be as flexible a possible in order to respond to students  needs</a:t>
            </a:r>
            <a:r>
              <a:rPr lang="en-GB" dirty="0"/>
              <a:t> </a:t>
            </a:r>
            <a:r>
              <a:rPr lang="en-GB" dirty="0" smtClean="0"/>
              <a:t>and requirements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8156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Duration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Part-time studies </a:t>
            </a:r>
            <a:r>
              <a:rPr lang="en-GB" sz="2400" dirty="0" err="1" smtClean="0"/>
              <a:t>normaly</a:t>
            </a:r>
            <a:r>
              <a:rPr lang="en-GB" sz="2400" dirty="0" smtClean="0"/>
              <a:t> last two times longer then normal studies</a:t>
            </a:r>
          </a:p>
          <a:p>
            <a:pPr lvl="1"/>
            <a:r>
              <a:rPr lang="en-GB" sz="2000" dirty="0" smtClean="0"/>
              <a:t>Bachelor programs with 180 ESTC  may last 6 years</a:t>
            </a:r>
          </a:p>
          <a:p>
            <a:pPr lvl="1"/>
            <a:r>
              <a:rPr lang="en-GB" sz="2000" dirty="0" smtClean="0"/>
              <a:t>Bachelor programs with 240 ESTC  may last 8 years</a:t>
            </a:r>
          </a:p>
          <a:p>
            <a:pPr lvl="1"/>
            <a:r>
              <a:rPr lang="en-GB" sz="2000" dirty="0" smtClean="0"/>
              <a:t>Master programs with 60 ESTC may last 2 years</a:t>
            </a:r>
          </a:p>
          <a:p>
            <a:pPr lvl="1"/>
            <a:r>
              <a:rPr lang="en-GB" sz="2000" dirty="0" smtClean="0"/>
              <a:t>Master programs with 120 ESTC may last 4 years</a:t>
            </a:r>
          </a:p>
          <a:p>
            <a:pPr lvl="1"/>
            <a:r>
              <a:rPr lang="en-GB" sz="2000" dirty="0" smtClean="0"/>
              <a:t>PhD studies with 180 ESTC may last 6 years</a:t>
            </a:r>
          </a:p>
          <a:p>
            <a:r>
              <a:rPr lang="en-GB" sz="2400" dirty="0" smtClean="0"/>
              <a:t>Part/time cam study longer - without limits</a:t>
            </a:r>
          </a:p>
          <a:p>
            <a:r>
              <a:rPr lang="en-GB" sz="2400" dirty="0" smtClean="0"/>
              <a:t>HE institution may limit the availability of courses, but must provide replacements – new courses.</a:t>
            </a:r>
          </a:p>
          <a:p>
            <a:pPr lvl="1"/>
            <a:r>
              <a:rPr lang="en-GB" sz="2000" dirty="0" smtClean="0"/>
              <a:t>A course must must be offered at least one year after its replacement with another one.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8391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PT studies vs. F2F studies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Same knowledge and skills must be provided</a:t>
            </a:r>
          </a:p>
          <a:p>
            <a:r>
              <a:rPr lang="en-GB" dirty="0" smtClean="0"/>
              <a:t>Same diploma issued</a:t>
            </a:r>
          </a:p>
          <a:p>
            <a:r>
              <a:rPr lang="en-GB" dirty="0" smtClean="0"/>
              <a:t>A program may have two learning options</a:t>
            </a:r>
          </a:p>
          <a:p>
            <a:pPr lvl="1"/>
            <a:r>
              <a:rPr lang="en-GB" dirty="0" smtClean="0"/>
              <a:t>Traditional, F2F (face-to-face), and</a:t>
            </a:r>
          </a:p>
          <a:p>
            <a:pPr lvl="1"/>
            <a:r>
              <a:rPr lang="en-GB" dirty="0" smtClean="0"/>
              <a:t>Online </a:t>
            </a:r>
            <a:r>
              <a:rPr lang="en-GB" dirty="0" err="1" smtClean="0"/>
              <a:t>ee</a:t>
            </a:r>
            <a:r>
              <a:rPr lang="en-GB" dirty="0" smtClean="0"/>
              <a:t>-learning)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This is the same study program, having two different learning options.</a:t>
            </a:r>
          </a:p>
          <a:p>
            <a:r>
              <a:rPr lang="en-GB" dirty="0" smtClean="0"/>
              <a:t>Online learning  provide a maximal flexibilities</a:t>
            </a:r>
          </a:p>
          <a:p>
            <a:r>
              <a:rPr lang="en-GB" dirty="0" smtClean="0"/>
              <a:t>F2F learning require strict study rules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2457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Modes of Studies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Part-time </a:t>
            </a:r>
            <a:r>
              <a:rPr lang="hr-HR" dirty="0" smtClean="0"/>
              <a:t>studies:</a:t>
            </a:r>
          </a:p>
          <a:p>
            <a:pPr lvl="1"/>
            <a:r>
              <a:rPr lang="hr-HR" dirty="0" smtClean="0"/>
              <a:t> </a:t>
            </a:r>
            <a:r>
              <a:rPr lang="hr-HR" dirty="0"/>
              <a:t>may provide only </a:t>
            </a:r>
            <a:r>
              <a:rPr lang="hr-HR" u="sng" dirty="0"/>
              <a:t>limted F2F course hours</a:t>
            </a:r>
          </a:p>
          <a:p>
            <a:pPr lvl="1"/>
            <a:r>
              <a:rPr lang="hr-HR" dirty="0" smtClean="0"/>
              <a:t>should </a:t>
            </a:r>
            <a:r>
              <a:rPr lang="hr-HR" dirty="0"/>
              <a:t>normally </a:t>
            </a:r>
            <a:r>
              <a:rPr lang="hr-HR" u="sng" dirty="0"/>
              <a:t>use online courses</a:t>
            </a:r>
            <a:r>
              <a:rPr lang="hr-HR" dirty="0"/>
              <a:t> using </a:t>
            </a:r>
            <a:r>
              <a:rPr lang="hr-HR" dirty="0" smtClean="0"/>
              <a:t>e-learning </a:t>
            </a:r>
            <a:r>
              <a:rPr lang="hr-HR" dirty="0"/>
              <a:t>technologies and </a:t>
            </a:r>
            <a:r>
              <a:rPr lang="hr-HR" dirty="0" smtClean="0"/>
              <a:t>methodologies</a:t>
            </a:r>
          </a:p>
          <a:p>
            <a:pPr lvl="1"/>
            <a:r>
              <a:rPr lang="en-US" dirty="0" smtClean="0"/>
              <a:t>M</a:t>
            </a:r>
            <a:r>
              <a:rPr lang="hr-HR" dirty="0" smtClean="0"/>
              <a:t>ay use </a:t>
            </a:r>
            <a:r>
              <a:rPr lang="hr-HR" u="sng" dirty="0" smtClean="0"/>
              <a:t>blended learning</a:t>
            </a:r>
            <a:r>
              <a:rPr lang="hr-HR" dirty="0" smtClean="0"/>
              <a:t>, combining online and F2F learning.</a:t>
            </a:r>
          </a:p>
          <a:p>
            <a:r>
              <a:rPr lang="hr-HR" dirty="0" smtClean="0"/>
              <a:t>Regardless of implemented modes of learning, part-time studies should provide </a:t>
            </a:r>
            <a:r>
              <a:rPr lang="hr-HR" u="sng" dirty="0" smtClean="0"/>
              <a:t>the same number of course hours</a:t>
            </a:r>
            <a:r>
              <a:rPr lang="hr-HR" dirty="0" smtClean="0"/>
              <a:t> as F2F studies of the same study program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2692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is not Acceptable?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Part-time studies are not allowed:</a:t>
            </a:r>
          </a:p>
          <a:p>
            <a:pPr lvl="1"/>
            <a:r>
              <a:rPr lang="en-US" u="sng" dirty="0"/>
              <a:t>w</a:t>
            </a:r>
            <a:r>
              <a:rPr lang="hr-HR" u="sng" dirty="0" smtClean="0"/>
              <a:t>ithout any F2F course hours or e-learning</a:t>
            </a:r>
          </a:p>
          <a:p>
            <a:pPr lvl="1"/>
            <a:r>
              <a:rPr lang="hr-HR" dirty="0" smtClean="0"/>
              <a:t>if planned F2F learning hours and e-learning </a:t>
            </a:r>
            <a:r>
              <a:rPr lang="hr-HR" u="sng" dirty="0" smtClean="0"/>
              <a:t>hours are less then planed</a:t>
            </a:r>
            <a:r>
              <a:rPr lang="hr-HR" dirty="0" smtClean="0"/>
              <a:t> for full F2F learning of a study program (600 hours per year) </a:t>
            </a:r>
          </a:p>
          <a:p>
            <a:pPr lvl="1"/>
            <a:r>
              <a:rPr lang="en-US" dirty="0"/>
              <a:t>i</a:t>
            </a:r>
            <a:r>
              <a:rPr lang="hr-HR" dirty="0" smtClean="0"/>
              <a:t>f students have </a:t>
            </a:r>
            <a:r>
              <a:rPr lang="hr-HR" u="sng" dirty="0" smtClean="0"/>
              <a:t>no interaction with lecturers </a:t>
            </a:r>
            <a:r>
              <a:rPr lang="hr-HR" dirty="0"/>
              <a:t>-</a:t>
            </a:r>
            <a:r>
              <a:rPr lang="hr-HR" dirty="0" smtClean="0"/>
              <a:t> have just to read textbooks and to pass exam</a:t>
            </a:r>
          </a:p>
          <a:p>
            <a:r>
              <a:rPr lang="hr-HR" dirty="0" smtClean="0"/>
              <a:t>Serbia used to have such PT studies and has bad experiance.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5307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Study Rules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Normally, student have to get 30 ESTC per year</a:t>
            </a:r>
          </a:p>
          <a:p>
            <a:pPr lvl="1"/>
            <a:r>
              <a:rPr lang="hr-HR" dirty="0" smtClean="0"/>
              <a:t>Can take additional courses (and get additional ESTS) - to study faster</a:t>
            </a:r>
          </a:p>
          <a:p>
            <a:pPr lvl="1"/>
            <a:r>
              <a:rPr lang="hr-HR" dirty="0" smtClean="0"/>
              <a:t>Can choose to study with reduced number of courses (less then 30 ECTS per year) -  to study slower then nornally planned</a:t>
            </a:r>
          </a:p>
          <a:p>
            <a:r>
              <a:rPr lang="hr-HR" dirty="0" smtClean="0"/>
              <a:t>HEIs may specify their specific rules for PT studies </a:t>
            </a:r>
          </a:p>
          <a:p>
            <a:r>
              <a:rPr lang="hr-HR" dirty="0" smtClean="0"/>
              <a:t>Students may change the mode of learning during their studies</a:t>
            </a:r>
          </a:p>
        </p:txBody>
      </p:sp>
    </p:spTree>
    <p:extLst>
      <p:ext uri="{BB962C8B-B14F-4D97-AF65-F5344CB8AC3E}">
        <p14:creationId xmlns:p14="http://schemas.microsoft.com/office/powerpoint/2010/main" xmlns="" val="2545887346"/>
      </p:ext>
    </p:extLst>
  </p:cSld>
  <p:clrMapOvr>
    <a:masterClrMapping/>
  </p:clrMapOvr>
</p:sld>
</file>

<file path=ppt/theme/theme1.xml><?xml version="1.0" encoding="utf-8"?>
<a:theme xmlns:a="http://schemas.openxmlformats.org/drawingml/2006/main" name="PTSCH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PTSCHE Presentation</Template>
  <TotalTime>4339</TotalTime>
  <Words>853</Words>
  <Application>Microsoft Macintosh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PTSCHE Presentation</vt:lpstr>
      <vt:lpstr> Part-Time Studies in Serbia (Concept Proposal)</vt:lpstr>
      <vt:lpstr>Introduction</vt:lpstr>
      <vt:lpstr>Why Part-Time Studies?</vt:lpstr>
      <vt:lpstr>To Clarify</vt:lpstr>
      <vt:lpstr>Duration</vt:lpstr>
      <vt:lpstr>PT studies vs. F2F studies</vt:lpstr>
      <vt:lpstr>Modes of Studies</vt:lpstr>
      <vt:lpstr>What is not Acceptable?</vt:lpstr>
      <vt:lpstr>Study Rules</vt:lpstr>
      <vt:lpstr>The Recommended Learning Model</vt:lpstr>
      <vt:lpstr>Online Learning</vt:lpstr>
      <vt:lpstr>F2F Learning</vt:lpstr>
      <vt:lpstr>Learning Modes for PT Studies</vt:lpstr>
      <vt:lpstr>Tuition Fees and Financing</vt:lpstr>
      <vt:lpstr>Serbian Name for Part-Time studies</vt:lpstr>
      <vt:lpstr>Conclusion</vt:lpstr>
    </vt:vector>
  </TitlesOfParts>
  <Company>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</dc:creator>
  <cp:lastModifiedBy>Dusan</cp:lastModifiedBy>
  <cp:revision>524</cp:revision>
  <dcterms:created xsi:type="dcterms:W3CDTF">2012-11-15T09:23:10Z</dcterms:created>
  <dcterms:modified xsi:type="dcterms:W3CDTF">2019-04-07T13:20:00Z</dcterms:modified>
</cp:coreProperties>
</file>