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Default Extension="gif" ContentType="image/gif"/>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83" r:id="rId2"/>
    <p:sldId id="257" r:id="rId3"/>
    <p:sldId id="258" r:id="rId4"/>
    <p:sldId id="260" r:id="rId5"/>
    <p:sldId id="262" r:id="rId6"/>
    <p:sldId id="264" r:id="rId7"/>
    <p:sldId id="265" r:id="rId8"/>
    <p:sldId id="267" r:id="rId9"/>
    <p:sldId id="268" r:id="rId10"/>
    <p:sldId id="270" r:id="rId11"/>
    <p:sldId id="269" r:id="rId12"/>
    <p:sldId id="274" r:id="rId13"/>
    <p:sldId id="271" r:id="rId14"/>
    <p:sldId id="273" r:id="rId15"/>
    <p:sldId id="272" r:id="rId16"/>
    <p:sldId id="276" r:id="rId17"/>
    <p:sldId id="275" r:id="rId18"/>
    <p:sldId id="277" r:id="rId19"/>
    <p:sldId id="279" r:id="rId20"/>
    <p:sldId id="278" r:id="rId21"/>
    <p:sldId id="280" r:id="rId22"/>
    <p:sldId id="281" r:id="rId23"/>
    <p:sldId id="282" r:id="rId24"/>
  </p:sldIdLst>
  <p:sldSz cx="12192000" cy="6858000"/>
  <p:notesSz cx="6735763" cy="9866313"/>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Žan Dapčevič" initials="ŽD" lastIdx="0" clrIdx="0">
    <p:extLst>
      <p:ext uri="{19B8F6BF-5375-455C-9EA6-DF929625EA0E}">
        <p15:presenceInfo xmlns:p15="http://schemas.microsoft.com/office/powerpoint/2012/main" xmlns="" userId="S-1-5-21-848512271-1213930288-3781023636-35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35353"/>
    <a:srgbClr val="B02288"/>
    <a:srgbClr val="FEFEF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rednji slo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Brez sloga, brez mrež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981" autoAdjust="0"/>
    <p:restoredTop sz="94660"/>
  </p:normalViewPr>
  <p:slideViewPr>
    <p:cSldViewPr snapToGrid="0">
      <p:cViewPr varScale="1">
        <p:scale>
          <a:sx n="38" d="100"/>
          <a:sy n="38" d="100"/>
        </p:scale>
        <p:origin x="-138" y="-82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file:///C:\Users\Alicia\Dropbox\Finance\Vpis%20v%20terciarno%20izobra&#382;evanje%201997-2013.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Office_Excel_Worksheet4.xlsx"/></Relationships>
</file>

<file path=ppt/charts/_rels/chart6.xml.rels><?xml version="1.0" encoding="UTF-8" standalone="yes"?>
<Relationships xmlns="http://schemas.openxmlformats.org/package/2006/relationships"><Relationship Id="rId1" Type="http://schemas.openxmlformats.org/officeDocument/2006/relationships/oleObject" Target="file:///C:\Users\Alicia\Dropbox\Finance\Vpis%20v%20terciarno%20izobra&#382;evanje%201997-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List1!$B$1</c:f>
              <c:strCache>
                <c:ptCount val="1"/>
                <c:pt idx="0">
                  <c:v>Nizi 1</c:v>
                </c:pt>
              </c:strCache>
            </c:strRef>
          </c:tx>
          <c:spPr>
            <a:solidFill>
              <a:schemeClr val="accent1"/>
            </a:solidFill>
            <a:ln>
              <a:noFill/>
            </a:ln>
            <a:effectLst/>
          </c:spPr>
          <c:cat>
            <c:strRef>
              <c:f>List1!$A$2:$A$5</c:f>
              <c:strCache>
                <c:ptCount val="4"/>
                <c:pt idx="0">
                  <c:v>Kategorija 1</c:v>
                </c:pt>
                <c:pt idx="1">
                  <c:v>Kategorija 2</c:v>
                </c:pt>
                <c:pt idx="2">
                  <c:v>Kategorija 3</c:v>
                </c:pt>
                <c:pt idx="3">
                  <c:v>Kategorija 4</c:v>
                </c:pt>
              </c:strCache>
            </c:strRef>
          </c:cat>
          <c:val>
            <c:numRef>
              <c:f>List1!$B$2:$B$5</c:f>
              <c:numCache>
                <c:formatCode>General</c:formatCode>
                <c:ptCount val="4"/>
              </c:numCache>
            </c:numRef>
          </c:val>
          <c:extLst xmlns:c16r2="http://schemas.microsoft.com/office/drawing/2015/06/chart">
            <c:ext xmlns:c16="http://schemas.microsoft.com/office/drawing/2014/chart" uri="{C3380CC4-5D6E-409C-BE32-E72D297353CC}">
              <c16:uniqueId val="{00000000-BDD4-44F8-B11F-0E30AFDBBA46}"/>
            </c:ext>
          </c:extLst>
        </c:ser>
        <c:dLbls/>
        <c:gapWidth val="219"/>
        <c:overlap val="-27"/>
        <c:axId val="46072576"/>
        <c:axId val="46074496"/>
      </c:barChart>
      <c:catAx>
        <c:axId val="4607257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46074496"/>
        <c:crosses val="autoZero"/>
        <c:auto val="1"/>
        <c:lblAlgn val="ctr"/>
        <c:lblOffset val="100"/>
      </c:catAx>
      <c:valAx>
        <c:axId val="46074496"/>
        <c:scaling>
          <c:orientation val="minMax"/>
          <c:max val="27"/>
          <c:min val="19"/>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6072576"/>
        <c:crosses val="autoZero"/>
        <c:crossBetween val="between"/>
        <c:majorUnit val="1"/>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200" b="1" i="0" u="none" strike="noStrike" kern="1200" spc="0" baseline="0">
                <a:solidFill>
                  <a:srgbClr val="B02288"/>
                </a:solidFill>
                <a:latin typeface="Arial" panose="020B0604020202020204" pitchFamily="34" charset="0"/>
                <a:ea typeface="+mn-ea"/>
                <a:cs typeface="Arial" panose="020B0604020202020204" pitchFamily="34" charset="0"/>
              </a:defRPr>
            </a:pPr>
            <a:r>
              <a:rPr lang="en-GB" sz="1200" b="1" dirty="0">
                <a:solidFill>
                  <a:srgbClr val="B02288"/>
                </a:solidFill>
              </a:rPr>
              <a:t>Public HE Institution </a:t>
            </a:r>
            <a:br>
              <a:rPr lang="en-GB" sz="1200" b="1" dirty="0">
                <a:solidFill>
                  <a:srgbClr val="B02288"/>
                </a:solidFill>
              </a:rPr>
            </a:br>
            <a:r>
              <a:rPr lang="en-GB" sz="1200" b="1" dirty="0">
                <a:solidFill>
                  <a:srgbClr val="B02288"/>
                </a:solidFill>
              </a:rPr>
              <a:t>Students 2013/2014</a:t>
            </a:r>
          </a:p>
        </c:rich>
      </c:tx>
      <c:layout/>
      <c:spPr>
        <a:noFill/>
        <a:ln>
          <a:noFill/>
        </a:ln>
        <a:effectLst/>
      </c:spPr>
    </c:title>
    <c:plotArea>
      <c:layout/>
      <c:barChart>
        <c:barDir val="col"/>
        <c:grouping val="clustered"/>
        <c:ser>
          <c:idx val="0"/>
          <c:order val="0"/>
          <c:tx>
            <c:strRef>
              <c:f>List1!$B$1</c:f>
              <c:strCache>
                <c:ptCount val="1"/>
                <c:pt idx="0">
                  <c:v>Full-time</c:v>
                </c:pt>
              </c:strCache>
            </c:strRef>
          </c:tx>
          <c:spPr>
            <a:solidFill>
              <a:srgbClr val="535353"/>
            </a:solidFill>
            <a:ln>
              <a:noFill/>
            </a:ln>
            <a:effectLst/>
          </c:spPr>
          <c:cat>
            <c:strRef>
              <c:f>List1!$A$2:$A$4</c:f>
              <c:strCache>
                <c:ptCount val="3"/>
                <c:pt idx="0">
                  <c:v>1st cycle programmes</c:v>
                </c:pt>
                <c:pt idx="1">
                  <c:v>2nd cycle programmes</c:v>
                </c:pt>
                <c:pt idx="2">
                  <c:v>3rd cycle programmes</c:v>
                </c:pt>
              </c:strCache>
            </c:strRef>
          </c:cat>
          <c:val>
            <c:numRef>
              <c:f>List1!$B$2:$B$4</c:f>
              <c:numCache>
                <c:formatCode>General</c:formatCode>
                <c:ptCount val="3"/>
                <c:pt idx="0">
                  <c:v>41086</c:v>
                </c:pt>
                <c:pt idx="1">
                  <c:v>17646</c:v>
                </c:pt>
                <c:pt idx="2">
                  <c:v>477</c:v>
                </c:pt>
              </c:numCache>
            </c:numRef>
          </c:val>
          <c:extLst xmlns:c16r2="http://schemas.microsoft.com/office/drawing/2015/06/chart">
            <c:ext xmlns:c16="http://schemas.microsoft.com/office/drawing/2014/chart" uri="{C3380CC4-5D6E-409C-BE32-E72D297353CC}">
              <c16:uniqueId val="{00000000-E5CC-4116-9D18-74B6698656BA}"/>
            </c:ext>
          </c:extLst>
        </c:ser>
        <c:ser>
          <c:idx val="1"/>
          <c:order val="1"/>
          <c:tx>
            <c:strRef>
              <c:f>List1!$C$1</c:f>
              <c:strCache>
                <c:ptCount val="1"/>
                <c:pt idx="0">
                  <c:v>Part-time</c:v>
                </c:pt>
              </c:strCache>
            </c:strRef>
          </c:tx>
          <c:spPr>
            <a:solidFill>
              <a:srgbClr val="B02288"/>
            </a:solidFill>
            <a:ln>
              <a:noFill/>
            </a:ln>
            <a:effectLst/>
          </c:spPr>
          <c:cat>
            <c:strRef>
              <c:f>List1!$A$2:$A$4</c:f>
              <c:strCache>
                <c:ptCount val="3"/>
                <c:pt idx="0">
                  <c:v>1st cycle programmes</c:v>
                </c:pt>
                <c:pt idx="1">
                  <c:v>2nd cycle programmes</c:v>
                </c:pt>
                <c:pt idx="2">
                  <c:v>3rd cycle programmes</c:v>
                </c:pt>
              </c:strCache>
            </c:strRef>
          </c:cat>
          <c:val>
            <c:numRef>
              <c:f>List1!$C$2:$C$4</c:f>
              <c:numCache>
                <c:formatCode>General</c:formatCode>
                <c:ptCount val="3"/>
                <c:pt idx="0">
                  <c:v>4661</c:v>
                </c:pt>
                <c:pt idx="1">
                  <c:v>1317</c:v>
                </c:pt>
                <c:pt idx="2">
                  <c:v>2112</c:v>
                </c:pt>
              </c:numCache>
            </c:numRef>
          </c:val>
          <c:extLst xmlns:c16r2="http://schemas.microsoft.com/office/drawing/2015/06/chart">
            <c:ext xmlns:c16="http://schemas.microsoft.com/office/drawing/2014/chart" uri="{C3380CC4-5D6E-409C-BE32-E72D297353CC}">
              <c16:uniqueId val="{00000001-E5CC-4116-9D18-74B6698656BA}"/>
            </c:ext>
          </c:extLst>
        </c:ser>
        <c:dLbls/>
        <c:gapWidth val="219"/>
        <c:overlap val="-27"/>
        <c:axId val="92209920"/>
        <c:axId val="92211456"/>
      </c:barChart>
      <c:catAx>
        <c:axId val="9220992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2211456"/>
        <c:crosses val="autoZero"/>
        <c:auto val="1"/>
        <c:lblAlgn val="ctr"/>
        <c:lblOffset val="100"/>
      </c:catAx>
      <c:valAx>
        <c:axId val="9221145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220992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200" b="1" i="0" u="none" strike="noStrike" kern="1200" spc="0" baseline="0">
                <a:solidFill>
                  <a:srgbClr val="B02288"/>
                </a:solidFill>
                <a:latin typeface="Arial" panose="020B0604020202020204" pitchFamily="34" charset="0"/>
                <a:ea typeface="+mn-ea"/>
                <a:cs typeface="Arial" panose="020B0604020202020204" pitchFamily="34" charset="0"/>
              </a:defRPr>
            </a:pPr>
            <a:r>
              <a:rPr lang="en-GB" sz="1200" b="1" dirty="0">
                <a:solidFill>
                  <a:srgbClr val="B02288"/>
                </a:solidFill>
              </a:rPr>
              <a:t>Private HE Institution </a:t>
            </a:r>
            <a:br>
              <a:rPr lang="en-GB" sz="1200" b="1" dirty="0">
                <a:solidFill>
                  <a:srgbClr val="B02288"/>
                </a:solidFill>
              </a:rPr>
            </a:br>
            <a:r>
              <a:rPr lang="en-GB" sz="1200" b="1" dirty="0">
                <a:solidFill>
                  <a:srgbClr val="B02288"/>
                </a:solidFill>
              </a:rPr>
              <a:t>Students 2013/2014</a:t>
            </a:r>
          </a:p>
        </c:rich>
      </c:tx>
      <c:layout/>
      <c:spPr>
        <a:noFill/>
        <a:ln>
          <a:noFill/>
        </a:ln>
        <a:effectLst/>
      </c:spPr>
    </c:title>
    <c:plotArea>
      <c:layout/>
      <c:barChart>
        <c:barDir val="col"/>
        <c:grouping val="clustered"/>
        <c:ser>
          <c:idx val="0"/>
          <c:order val="0"/>
          <c:tx>
            <c:strRef>
              <c:f>List1!$B$1</c:f>
              <c:strCache>
                <c:ptCount val="1"/>
                <c:pt idx="0">
                  <c:v>Full-time</c:v>
                </c:pt>
              </c:strCache>
            </c:strRef>
          </c:tx>
          <c:spPr>
            <a:solidFill>
              <a:srgbClr val="535353"/>
            </a:solidFill>
            <a:ln>
              <a:noFill/>
            </a:ln>
            <a:effectLst/>
          </c:spPr>
          <c:cat>
            <c:strRef>
              <c:f>List1!$A$2:$A$4</c:f>
              <c:strCache>
                <c:ptCount val="3"/>
                <c:pt idx="0">
                  <c:v>1st cycle programmes</c:v>
                </c:pt>
                <c:pt idx="1">
                  <c:v>2nd cycle programmes</c:v>
                </c:pt>
                <c:pt idx="2">
                  <c:v>3rd cycle programmes</c:v>
                </c:pt>
              </c:strCache>
            </c:strRef>
          </c:cat>
          <c:val>
            <c:numRef>
              <c:f>List1!$B$2:$B$4</c:f>
              <c:numCache>
                <c:formatCode>General</c:formatCode>
                <c:ptCount val="3"/>
                <c:pt idx="0">
                  <c:v>2859</c:v>
                </c:pt>
                <c:pt idx="1">
                  <c:v>1014</c:v>
                </c:pt>
                <c:pt idx="2">
                  <c:v>242</c:v>
                </c:pt>
              </c:numCache>
            </c:numRef>
          </c:val>
          <c:extLst xmlns:c16r2="http://schemas.microsoft.com/office/drawing/2015/06/chart">
            <c:ext xmlns:c16="http://schemas.microsoft.com/office/drawing/2014/chart" uri="{C3380CC4-5D6E-409C-BE32-E72D297353CC}">
              <c16:uniqueId val="{00000000-888C-4890-8B72-C61AC929ACDD}"/>
            </c:ext>
          </c:extLst>
        </c:ser>
        <c:ser>
          <c:idx val="1"/>
          <c:order val="1"/>
          <c:tx>
            <c:strRef>
              <c:f>List1!$C$1</c:f>
              <c:strCache>
                <c:ptCount val="1"/>
                <c:pt idx="0">
                  <c:v>Part-time</c:v>
                </c:pt>
              </c:strCache>
            </c:strRef>
          </c:tx>
          <c:spPr>
            <a:solidFill>
              <a:srgbClr val="B02288"/>
            </a:solidFill>
            <a:ln>
              <a:noFill/>
            </a:ln>
            <a:effectLst/>
          </c:spPr>
          <c:cat>
            <c:strRef>
              <c:f>List1!$A$2:$A$4</c:f>
              <c:strCache>
                <c:ptCount val="3"/>
                <c:pt idx="0">
                  <c:v>1st cycle programmes</c:v>
                </c:pt>
                <c:pt idx="1">
                  <c:v>2nd cycle programmes</c:v>
                </c:pt>
                <c:pt idx="2">
                  <c:v>3rd cycle programmes</c:v>
                </c:pt>
              </c:strCache>
            </c:strRef>
          </c:cat>
          <c:val>
            <c:numRef>
              <c:f>List1!$C$2:$C$4</c:f>
              <c:numCache>
                <c:formatCode>General</c:formatCode>
                <c:ptCount val="3"/>
                <c:pt idx="0">
                  <c:v>4234</c:v>
                </c:pt>
                <c:pt idx="1">
                  <c:v>780</c:v>
                </c:pt>
                <c:pt idx="2">
                  <c:v>173</c:v>
                </c:pt>
              </c:numCache>
            </c:numRef>
          </c:val>
          <c:extLst xmlns:c16r2="http://schemas.microsoft.com/office/drawing/2015/06/chart">
            <c:ext xmlns:c16="http://schemas.microsoft.com/office/drawing/2014/chart" uri="{C3380CC4-5D6E-409C-BE32-E72D297353CC}">
              <c16:uniqueId val="{00000001-888C-4890-8B72-C61AC929ACDD}"/>
            </c:ext>
          </c:extLst>
        </c:ser>
        <c:dLbls/>
        <c:gapWidth val="219"/>
        <c:overlap val="-27"/>
        <c:axId val="73126272"/>
        <c:axId val="73127808"/>
      </c:barChart>
      <c:catAx>
        <c:axId val="7312627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127808"/>
        <c:crosses val="autoZero"/>
        <c:auto val="1"/>
        <c:lblAlgn val="ctr"/>
        <c:lblOffset val="100"/>
      </c:catAx>
      <c:valAx>
        <c:axId val="7312780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312627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9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percentStacked"/>
        <c:ser>
          <c:idx val="5"/>
          <c:order val="0"/>
          <c:tx>
            <c:strRef>
              <c:f>'Vpis v 1. letnik'!$J$13</c:f>
              <c:strCache>
                <c:ptCount val="1"/>
                <c:pt idx="0">
                  <c:v>VIS</c:v>
                </c:pt>
              </c:strCache>
            </c:strRef>
          </c:tx>
          <c:spPr>
            <a:solidFill>
              <a:srgbClr val="535353"/>
            </a:solidFill>
            <a:ln>
              <a:noFill/>
            </a:ln>
          </c:spPr>
          <c:cat>
            <c:numRef>
              <c:f>'Vpis v 1. letnik'!$K$5:$T$5</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'Vpis v 1. letnik'!$K$13:$T$13</c:f>
              <c:numCache>
                <c:formatCode>#,##0</c:formatCode>
                <c:ptCount val="10"/>
                <c:pt idx="0">
                  <c:v>29146</c:v>
                </c:pt>
                <c:pt idx="1">
                  <c:v>28456</c:v>
                </c:pt>
                <c:pt idx="2">
                  <c:v>27178</c:v>
                </c:pt>
                <c:pt idx="3">
                  <c:v>26503</c:v>
                </c:pt>
                <c:pt idx="4">
                  <c:v>26251</c:v>
                </c:pt>
                <c:pt idx="5">
                  <c:v>25866</c:v>
                </c:pt>
                <c:pt idx="6">
                  <c:v>23411</c:v>
                </c:pt>
                <c:pt idx="7">
                  <c:v>22652</c:v>
                </c:pt>
                <c:pt idx="8">
                  <c:v>21097</c:v>
                </c:pt>
                <c:pt idx="9">
                  <c:v>19399</c:v>
                </c:pt>
              </c:numCache>
            </c:numRef>
          </c:val>
          <c:extLst xmlns:c16r2="http://schemas.microsoft.com/office/drawing/2015/06/chart">
            <c:ext xmlns:c16="http://schemas.microsoft.com/office/drawing/2014/chart" uri="{C3380CC4-5D6E-409C-BE32-E72D297353CC}">
              <c16:uniqueId val="{00000000-95D1-49B6-90C0-EBB8072BF2CD}"/>
            </c:ext>
          </c:extLst>
        </c:ser>
        <c:ser>
          <c:idx val="6"/>
          <c:order val="1"/>
          <c:tx>
            <c:strRef>
              <c:f>'Vpis v 1. letnik'!$J$14</c:f>
              <c:strCache>
                <c:ptCount val="1"/>
                <c:pt idx="0">
                  <c:v>VSŠ</c:v>
                </c:pt>
              </c:strCache>
            </c:strRef>
          </c:tx>
          <c:spPr>
            <a:solidFill>
              <a:srgbClr val="B02288"/>
            </a:solidFill>
            <a:ln>
              <a:noFill/>
            </a:ln>
          </c:spPr>
          <c:cat>
            <c:numRef>
              <c:f>'Vpis v 1. letnik'!$K$5:$T$5</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'Vpis v 1. letnik'!$K$14:$T$14</c:f>
              <c:numCache>
                <c:formatCode>#,##0</c:formatCode>
                <c:ptCount val="10"/>
                <c:pt idx="0">
                  <c:v>6765</c:v>
                </c:pt>
                <c:pt idx="1">
                  <c:v>8210</c:v>
                </c:pt>
                <c:pt idx="2">
                  <c:v>8280</c:v>
                </c:pt>
                <c:pt idx="3">
                  <c:v>8539</c:v>
                </c:pt>
                <c:pt idx="4">
                  <c:v>8763</c:v>
                </c:pt>
                <c:pt idx="5">
                  <c:v>9063</c:v>
                </c:pt>
                <c:pt idx="6">
                  <c:v>8251</c:v>
                </c:pt>
                <c:pt idx="7">
                  <c:v>7947</c:v>
                </c:pt>
                <c:pt idx="8">
                  <c:v>7315</c:v>
                </c:pt>
                <c:pt idx="9">
                  <c:v>7516</c:v>
                </c:pt>
              </c:numCache>
            </c:numRef>
          </c:val>
          <c:extLst xmlns:c16r2="http://schemas.microsoft.com/office/drawing/2015/06/chart">
            <c:ext xmlns:c16="http://schemas.microsoft.com/office/drawing/2014/chart" uri="{C3380CC4-5D6E-409C-BE32-E72D297353CC}">
              <c16:uniqueId val="{00000001-95D1-49B6-90C0-EBB8072BF2CD}"/>
            </c:ext>
          </c:extLst>
        </c:ser>
        <c:dLbls/>
        <c:overlap val="100"/>
        <c:axId val="44539904"/>
        <c:axId val="44541440"/>
      </c:barChart>
      <c:catAx>
        <c:axId val="44539904"/>
        <c:scaling>
          <c:orientation val="minMax"/>
        </c:scaling>
        <c:axPos val="b"/>
        <c:numFmt formatCode="General" sourceLinked="1"/>
        <c:majorTickMark val="none"/>
        <c:tickLblPos val="nextTo"/>
        <c:crossAx val="44541440"/>
        <c:crosses val="autoZero"/>
        <c:auto val="1"/>
        <c:lblAlgn val="ctr"/>
        <c:lblOffset val="100"/>
      </c:catAx>
      <c:valAx>
        <c:axId val="44541440"/>
        <c:scaling>
          <c:orientation val="minMax"/>
        </c:scaling>
        <c:axPos val="l"/>
        <c:majorGridlines/>
        <c:title>
          <c:tx>
            <c:rich>
              <a:bodyPr/>
              <a:lstStyle/>
              <a:p>
                <a:pPr>
                  <a:defRPr/>
                </a:pPr>
                <a:r>
                  <a:rPr lang="sl-SI"/>
                  <a:t>% enrolled</a:t>
                </a:r>
              </a:p>
            </c:rich>
          </c:tx>
          <c:layout/>
        </c:title>
        <c:numFmt formatCode="0%" sourceLinked="1"/>
        <c:majorTickMark val="none"/>
        <c:tickLblPos val="nextTo"/>
        <c:crossAx val="44539904"/>
        <c:crosses val="autoZero"/>
        <c:crossBetween val="between"/>
      </c:valAx>
      <c:dTable>
        <c:showHorzBorder val="1"/>
        <c:showVertBorder val="1"/>
        <c:showOutline val="1"/>
        <c:showKeys val="1"/>
      </c:dTable>
    </c:plotArea>
    <c:plotVisOnly val="1"/>
    <c:dispBlanksAs val="gap"/>
  </c:chart>
  <c:txPr>
    <a:bodyPr/>
    <a:lstStyle/>
    <a:p>
      <a:pPr>
        <a:defRPr sz="1000" b="0">
          <a:latin typeface="Arial" panose="020B0604020202020204" pitchFamily="34" charset="0"/>
          <a:cs typeface="Arial" panose="020B0604020202020204" pitchFamily="34" charset="0"/>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tx>
        <c:rich>
          <a:bodyPr rot="0" spcFirstLastPara="1" vertOverflow="ellipsis" vert="horz" wrap="square" anchor="ctr" anchorCtr="1"/>
          <a:lstStyle/>
          <a:p>
            <a:pPr>
              <a:defRPr sz="1200" b="1" i="0" u="none" strike="noStrike" kern="1200" spc="0" baseline="0">
                <a:solidFill>
                  <a:srgbClr val="B02288"/>
                </a:solidFill>
                <a:latin typeface="Arial" panose="020B0604020202020204" pitchFamily="34" charset="0"/>
                <a:ea typeface="+mn-ea"/>
                <a:cs typeface="Arial" panose="020B0604020202020204" pitchFamily="34" charset="0"/>
              </a:defRPr>
            </a:pPr>
            <a:r>
              <a:rPr lang="en-GB" sz="1200" b="1" dirty="0">
                <a:solidFill>
                  <a:srgbClr val="B02288"/>
                </a:solidFill>
              </a:rPr>
              <a:t>SCHE Institution </a:t>
            </a:r>
            <a:br>
              <a:rPr lang="en-GB" sz="1200" b="1" dirty="0">
                <a:solidFill>
                  <a:srgbClr val="B02288"/>
                </a:solidFill>
              </a:rPr>
            </a:br>
            <a:r>
              <a:rPr lang="en-GB" sz="1200" b="1" dirty="0">
                <a:solidFill>
                  <a:srgbClr val="B02288"/>
                </a:solidFill>
              </a:rPr>
              <a:t>Students 2013/2014</a:t>
            </a:r>
          </a:p>
        </c:rich>
      </c:tx>
      <c:layout/>
      <c:spPr>
        <a:noFill/>
        <a:ln>
          <a:noFill/>
        </a:ln>
        <a:effectLst/>
      </c:spPr>
    </c:title>
    <c:plotArea>
      <c:layout/>
      <c:barChart>
        <c:barDir val="col"/>
        <c:grouping val="clustered"/>
        <c:ser>
          <c:idx val="0"/>
          <c:order val="0"/>
          <c:tx>
            <c:strRef>
              <c:f>List1!$B$1</c:f>
              <c:strCache>
                <c:ptCount val="1"/>
                <c:pt idx="0">
                  <c:v>Full-time</c:v>
                </c:pt>
              </c:strCache>
            </c:strRef>
          </c:tx>
          <c:spPr>
            <a:solidFill>
              <a:srgbClr val="535353"/>
            </a:solidFill>
            <a:ln>
              <a:noFill/>
            </a:ln>
            <a:effectLst/>
          </c:spPr>
          <c:cat>
            <c:strRef>
              <c:f>List1!$A$2:$A$3</c:f>
              <c:strCache>
                <c:ptCount val="2"/>
                <c:pt idx="0">
                  <c:v>Public SCHE</c:v>
                </c:pt>
                <c:pt idx="1">
                  <c:v>Private SCHE</c:v>
                </c:pt>
              </c:strCache>
            </c:strRef>
          </c:cat>
          <c:val>
            <c:numRef>
              <c:f>List1!$B$2:$B$3</c:f>
              <c:numCache>
                <c:formatCode>General</c:formatCode>
                <c:ptCount val="2"/>
                <c:pt idx="0">
                  <c:v>7932</c:v>
                </c:pt>
                <c:pt idx="1">
                  <c:v>240</c:v>
                </c:pt>
              </c:numCache>
            </c:numRef>
          </c:val>
          <c:extLst xmlns:c16r2="http://schemas.microsoft.com/office/drawing/2015/06/chart">
            <c:ext xmlns:c16="http://schemas.microsoft.com/office/drawing/2014/chart" uri="{C3380CC4-5D6E-409C-BE32-E72D297353CC}">
              <c16:uniqueId val="{00000000-2187-4419-B86A-034AD33A2A1C}"/>
            </c:ext>
          </c:extLst>
        </c:ser>
        <c:ser>
          <c:idx val="1"/>
          <c:order val="1"/>
          <c:tx>
            <c:strRef>
              <c:f>List1!$C$1</c:f>
              <c:strCache>
                <c:ptCount val="1"/>
                <c:pt idx="0">
                  <c:v>Part-time</c:v>
                </c:pt>
              </c:strCache>
            </c:strRef>
          </c:tx>
          <c:spPr>
            <a:solidFill>
              <a:srgbClr val="B02288"/>
            </a:solidFill>
            <a:ln>
              <a:noFill/>
            </a:ln>
            <a:effectLst/>
          </c:spPr>
          <c:cat>
            <c:strRef>
              <c:f>List1!$A$2:$A$3</c:f>
              <c:strCache>
                <c:ptCount val="2"/>
                <c:pt idx="0">
                  <c:v>Public SCHE</c:v>
                </c:pt>
                <c:pt idx="1">
                  <c:v>Private SCHE</c:v>
                </c:pt>
              </c:strCache>
            </c:strRef>
          </c:cat>
          <c:val>
            <c:numRef>
              <c:f>List1!$C$2:$C$3</c:f>
              <c:numCache>
                <c:formatCode>General</c:formatCode>
                <c:ptCount val="2"/>
                <c:pt idx="0">
                  <c:v>2416</c:v>
                </c:pt>
                <c:pt idx="1">
                  <c:v>2614</c:v>
                </c:pt>
              </c:numCache>
            </c:numRef>
          </c:val>
          <c:extLst xmlns:c16r2="http://schemas.microsoft.com/office/drawing/2015/06/chart">
            <c:ext xmlns:c16="http://schemas.microsoft.com/office/drawing/2014/chart" uri="{C3380CC4-5D6E-409C-BE32-E72D297353CC}">
              <c16:uniqueId val="{00000001-2187-4419-B86A-034AD33A2A1C}"/>
            </c:ext>
          </c:extLst>
        </c:ser>
        <c:dLbls/>
        <c:gapWidth val="219"/>
        <c:overlap val="-27"/>
        <c:axId val="75145216"/>
        <c:axId val="75146752"/>
      </c:barChart>
      <c:catAx>
        <c:axId val="751452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5146752"/>
        <c:crosses val="autoZero"/>
        <c:auto val="1"/>
        <c:lblAlgn val="ctr"/>
        <c:lblOffset val="100"/>
      </c:catAx>
      <c:valAx>
        <c:axId val="7514675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9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7514521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dTable>
      <c:spPr>
        <a:noFill/>
        <a:ln>
          <a:noFill/>
        </a:ln>
        <a:effectLst/>
      </c:spPr>
    </c:plotArea>
    <c:legend>
      <c:legendPos val="b"/>
      <c:layout/>
      <c:spPr>
        <a:noFill/>
        <a:ln>
          <a:noFill/>
        </a:ln>
        <a:effectLst/>
      </c:spPr>
      <c:txPr>
        <a:bodyPr rot="0" spcFirstLastPara="1" vertOverflow="ellipsis" vert="horz" wrap="square" anchor="ctr" anchorCtr="1"/>
        <a:lstStyle/>
        <a:p>
          <a:pPr>
            <a:defRPr sz="9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1"/>
          <c:order val="0"/>
          <c:tx>
            <c:strRef>
              <c:f>'%'!$B$4</c:f>
              <c:strCache>
                <c:ptCount val="1"/>
                <c:pt idx="0">
                  <c:v>Višje strokovno</c:v>
                </c:pt>
              </c:strCache>
            </c:strRef>
          </c:tx>
          <c:spPr>
            <a:ln cmpd="sng">
              <a:solidFill>
                <a:srgbClr val="B02288"/>
              </a:solidFill>
            </a:ln>
          </c:spPr>
          <c:marker>
            <c:symbol val="none"/>
          </c:marker>
          <c:cat>
            <c:numRef>
              <c:f>'%'!$C$2:$AJ$2</c:f>
              <c:numCache>
                <c:formatCode>General</c:formatCode>
                <c:ptCount val="17"/>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numCache>
            </c:numRef>
          </c:cat>
          <c:val>
            <c:numRef>
              <c:f>'%'!$C$4:$AJ$4</c:f>
              <c:numCache>
                <c:formatCode>0.0</c:formatCode>
                <c:ptCount val="17"/>
                <c:pt idx="0">
                  <c:v>1.3182386866436788</c:v>
                </c:pt>
                <c:pt idx="1">
                  <c:v>1.9416710457172883</c:v>
                </c:pt>
                <c:pt idx="2">
                  <c:v>3.0566103727390828</c:v>
                </c:pt>
                <c:pt idx="3">
                  <c:v>5.4355273375051389</c:v>
                </c:pt>
                <c:pt idx="4">
                  <c:v>6.5450302323114453</c:v>
                </c:pt>
                <c:pt idx="5">
                  <c:v>9.1766473313024246</c:v>
                </c:pt>
                <c:pt idx="6">
                  <c:v>11.290486653645836</c:v>
                </c:pt>
                <c:pt idx="7">
                  <c:v>12.153105440539239</c:v>
                </c:pt>
                <c:pt idx="8">
                  <c:v>13.382808830436824</c:v>
                </c:pt>
                <c:pt idx="9">
                  <c:v>14.759875812301297</c:v>
                </c:pt>
                <c:pt idx="10">
                  <c:v>15.496971183785924</c:v>
                </c:pt>
                <c:pt idx="11">
                  <c:v>15.694998021598353</c:v>
                </c:pt>
                <c:pt idx="12">
                  <c:v>16.485033925750784</c:v>
                </c:pt>
                <c:pt idx="13">
                  <c:v>16.619775347954903</c:v>
                </c:pt>
                <c:pt idx="14">
                  <c:v>16.36035258303421</c:v>
                </c:pt>
                <c:pt idx="15">
                  <c:v>16.81108533450373</c:v>
                </c:pt>
                <c:pt idx="16">
                  <c:v>18.49563597136412</c:v>
                </c:pt>
              </c:numCache>
            </c:numRef>
          </c:val>
          <c:extLst xmlns:c16r2="http://schemas.microsoft.com/office/drawing/2015/06/chart">
            <c:ext xmlns:c16="http://schemas.microsoft.com/office/drawing/2014/chart" uri="{C3380CC4-5D6E-409C-BE32-E72D297353CC}">
              <c16:uniqueId val="{00000000-4E91-428E-9D28-37FB0A9ACEF0}"/>
            </c:ext>
          </c:extLst>
        </c:ser>
        <c:ser>
          <c:idx val="10"/>
          <c:order val="1"/>
          <c:tx>
            <c:strRef>
              <c:f>'%'!$B$13</c:f>
              <c:strCache>
                <c:ptCount val="1"/>
                <c:pt idx="0">
                  <c:v>VIS</c:v>
                </c:pt>
              </c:strCache>
            </c:strRef>
          </c:tx>
          <c:spPr>
            <a:ln>
              <a:solidFill>
                <a:srgbClr val="535353"/>
              </a:solidFill>
            </a:ln>
          </c:spPr>
          <c:marker>
            <c:symbol val="none"/>
          </c:marker>
          <c:cat>
            <c:numRef>
              <c:f>'%'!$C$2:$AJ$2</c:f>
              <c:numCache>
                <c:formatCode>General</c:formatCode>
                <c:ptCount val="17"/>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numCache>
            </c:numRef>
          </c:cat>
          <c:val>
            <c:numRef>
              <c:f>'%'!$C$13:$AJ$13</c:f>
              <c:numCache>
                <c:formatCode>General</c:formatCode>
                <c:ptCount val="17"/>
                <c:pt idx="0" formatCode="0">
                  <c:v>98.681761313356304</c:v>
                </c:pt>
                <c:pt idx="1">
                  <c:v>98.058328954282686</c:v>
                </c:pt>
                <c:pt idx="2">
                  <c:v>96.943389627260913</c:v>
                </c:pt>
                <c:pt idx="3" formatCode="0">
                  <c:v>94.564472662494836</c:v>
                </c:pt>
                <c:pt idx="4">
                  <c:v>93.454969767688567</c:v>
                </c:pt>
                <c:pt idx="5">
                  <c:v>90.823352668697552</c:v>
                </c:pt>
                <c:pt idx="6" formatCode="0">
                  <c:v>88.709513346354171</c:v>
                </c:pt>
                <c:pt idx="7">
                  <c:v>87.84689455946075</c:v>
                </c:pt>
                <c:pt idx="8">
                  <c:v>86.617191169563171</c:v>
                </c:pt>
                <c:pt idx="9" formatCode="0">
                  <c:v>85.240124187698726</c:v>
                </c:pt>
                <c:pt idx="10">
                  <c:v>84.503028816214069</c:v>
                </c:pt>
                <c:pt idx="11">
                  <c:v>84.305001978401606</c:v>
                </c:pt>
                <c:pt idx="12" formatCode="0">
                  <c:v>83.51496607424923</c:v>
                </c:pt>
                <c:pt idx="13">
                  <c:v>83.380224652045129</c:v>
                </c:pt>
                <c:pt idx="14">
                  <c:v>83.639647416965786</c:v>
                </c:pt>
                <c:pt idx="15" formatCode="0">
                  <c:v>83.18891466549627</c:v>
                </c:pt>
                <c:pt idx="16" formatCode="0">
                  <c:v>81.504364028635877</c:v>
                </c:pt>
              </c:numCache>
            </c:numRef>
          </c:val>
          <c:extLst xmlns:c16r2="http://schemas.microsoft.com/office/drawing/2015/06/chart">
            <c:ext xmlns:c16="http://schemas.microsoft.com/office/drawing/2014/chart" uri="{C3380CC4-5D6E-409C-BE32-E72D297353CC}">
              <c16:uniqueId val="{00000001-4E91-428E-9D28-37FB0A9ACEF0}"/>
            </c:ext>
          </c:extLst>
        </c:ser>
        <c:dLbls/>
        <c:marker val="1"/>
        <c:axId val="44856832"/>
        <c:axId val="45293568"/>
      </c:lineChart>
      <c:catAx>
        <c:axId val="44856832"/>
        <c:scaling>
          <c:orientation val="minMax"/>
        </c:scaling>
        <c:axPos val="b"/>
        <c:numFmt formatCode="General" sourceLinked="1"/>
        <c:tickLblPos val="nextTo"/>
        <c:crossAx val="45293568"/>
        <c:crosses val="autoZero"/>
        <c:auto val="1"/>
        <c:lblAlgn val="ctr"/>
        <c:lblOffset val="100"/>
      </c:catAx>
      <c:valAx>
        <c:axId val="45293568"/>
        <c:scaling>
          <c:orientation val="minMax"/>
          <c:max val="100"/>
        </c:scaling>
        <c:axPos val="l"/>
        <c:majorGridlines/>
        <c:numFmt formatCode="0.0" sourceLinked="1"/>
        <c:tickLblPos val="nextTo"/>
        <c:crossAx val="44856832"/>
        <c:crosses val="autoZero"/>
        <c:crossBetween val="between"/>
        <c:majorUnit val="20"/>
      </c:valAx>
    </c:plotArea>
    <c:plotVisOnly val="1"/>
    <c:dispBlanksAs val="gap"/>
  </c:chart>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9462C9-03AA-43CF-A991-A52E688C7EA4}"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sl-SI"/>
        </a:p>
      </dgm:t>
    </dgm:pt>
    <dgm:pt modelId="{FA194288-88BD-4D43-B86C-E1F7D854020A}">
      <dgm:prSet phldrT="[besedilo]" custT="1"/>
      <dgm:spPr/>
      <dgm:t>
        <a:bodyPr/>
        <a:lstStyle/>
        <a:p>
          <a:r>
            <a:rPr lang="en-US" sz="1100" b="0" i="0" dirty="0">
              <a:latin typeface="Arial" panose="020B0604020202020204" pitchFamily="34" charset="0"/>
              <a:cs typeface="Arial" panose="020B0604020202020204" pitchFamily="34" charset="0"/>
            </a:rPr>
            <a:t>The Pre-School and Basic Education Directorate</a:t>
          </a:r>
          <a:endParaRPr lang="sl-SI" sz="1100" b="0" dirty="0">
            <a:latin typeface="Arial" panose="020B0604020202020204" pitchFamily="34" charset="0"/>
            <a:cs typeface="Arial" panose="020B0604020202020204" pitchFamily="34" charset="0"/>
          </a:endParaRPr>
        </a:p>
      </dgm:t>
    </dgm:pt>
    <dgm:pt modelId="{1DAAC828-034E-497F-97A8-8303E3663CF1}" type="parTrans" cxnId="{DA90A863-6353-45EA-AA57-366FE5FDB42C}">
      <dgm:prSet/>
      <dgm:spPr/>
      <dgm:t>
        <a:bodyPr/>
        <a:lstStyle/>
        <a:p>
          <a:endParaRPr lang="sl-SI" sz="1100" b="0">
            <a:latin typeface="Arial" panose="020B0604020202020204" pitchFamily="34" charset="0"/>
            <a:cs typeface="Arial" panose="020B0604020202020204" pitchFamily="34" charset="0"/>
          </a:endParaRPr>
        </a:p>
      </dgm:t>
    </dgm:pt>
    <dgm:pt modelId="{BD6933E3-95EB-4CF4-BE97-486045C9A8B0}" type="sibTrans" cxnId="{DA90A863-6353-45EA-AA57-366FE5FDB42C}">
      <dgm:prSet/>
      <dgm:spPr/>
      <dgm:t>
        <a:bodyPr/>
        <a:lstStyle/>
        <a:p>
          <a:endParaRPr lang="sl-SI" sz="1100" b="0">
            <a:latin typeface="Arial" panose="020B0604020202020204" pitchFamily="34" charset="0"/>
            <a:cs typeface="Arial" panose="020B0604020202020204" pitchFamily="34" charset="0"/>
          </a:endParaRPr>
        </a:p>
      </dgm:t>
    </dgm:pt>
    <dgm:pt modelId="{D1290387-2C76-490D-BD27-F4B27AD6BFDC}">
      <dgm:prSet phldrT="[besedilo]" custT="1"/>
      <dgm:spPr/>
      <dgm:t>
        <a:bodyPr/>
        <a:lstStyle/>
        <a:p>
          <a:r>
            <a:rPr lang="en-US" sz="1100" b="0" i="0" dirty="0">
              <a:latin typeface="Arial" panose="020B0604020202020204" pitchFamily="34" charset="0"/>
              <a:cs typeface="Arial" panose="020B0604020202020204" pitchFamily="34" charset="0"/>
            </a:rPr>
            <a:t>The Secondary, </a:t>
          </a:r>
          <a:r>
            <a:rPr lang="sl-SI" sz="1100" b="0" i="0" dirty="0">
              <a:latin typeface="Arial" panose="020B0604020202020204" pitchFamily="34" charset="0"/>
              <a:cs typeface="Arial" panose="020B0604020202020204" pitchFamily="34" charset="0"/>
            </a:rPr>
            <a:t>SCHE</a:t>
          </a:r>
          <a:r>
            <a:rPr lang="en-US" sz="1100" b="0" i="0" dirty="0">
              <a:latin typeface="Arial" panose="020B0604020202020204" pitchFamily="34" charset="0"/>
              <a:cs typeface="Arial" panose="020B0604020202020204" pitchFamily="34" charset="0"/>
            </a:rPr>
            <a:t> and Adult Education Directorate</a:t>
          </a:r>
          <a:endParaRPr lang="sl-SI" sz="1100" b="0" dirty="0">
            <a:latin typeface="Arial" panose="020B0604020202020204" pitchFamily="34" charset="0"/>
            <a:cs typeface="Arial" panose="020B0604020202020204" pitchFamily="34" charset="0"/>
          </a:endParaRPr>
        </a:p>
      </dgm:t>
    </dgm:pt>
    <dgm:pt modelId="{C5FE2BE7-02E9-4C4B-83C5-596A32327DC4}" type="parTrans" cxnId="{D3A367F7-AE82-4057-AAA7-F700635D7D7D}">
      <dgm:prSet/>
      <dgm:spPr/>
      <dgm:t>
        <a:bodyPr/>
        <a:lstStyle/>
        <a:p>
          <a:endParaRPr lang="sl-SI" sz="1100" b="0">
            <a:latin typeface="Arial" panose="020B0604020202020204" pitchFamily="34" charset="0"/>
            <a:cs typeface="Arial" panose="020B0604020202020204" pitchFamily="34" charset="0"/>
          </a:endParaRPr>
        </a:p>
      </dgm:t>
    </dgm:pt>
    <dgm:pt modelId="{3598373A-BB59-4306-8378-DD3606DBE104}" type="sibTrans" cxnId="{D3A367F7-AE82-4057-AAA7-F700635D7D7D}">
      <dgm:prSet/>
      <dgm:spPr/>
      <dgm:t>
        <a:bodyPr/>
        <a:lstStyle/>
        <a:p>
          <a:endParaRPr lang="sl-SI" sz="1100" b="0">
            <a:latin typeface="Arial" panose="020B0604020202020204" pitchFamily="34" charset="0"/>
            <a:cs typeface="Arial" panose="020B0604020202020204" pitchFamily="34" charset="0"/>
          </a:endParaRPr>
        </a:p>
      </dgm:t>
    </dgm:pt>
    <dgm:pt modelId="{E174A786-4C9C-442C-B8B1-1842B9946651}">
      <dgm:prSet phldrT="[besedilo]" custT="1"/>
      <dgm:spPr/>
      <dgm:t>
        <a:bodyPr/>
        <a:lstStyle/>
        <a:p>
          <a:r>
            <a:rPr lang="en-GB" sz="1100" b="0" i="0" noProof="0" dirty="0">
              <a:latin typeface="Arial" panose="020B0604020202020204" pitchFamily="34" charset="0"/>
              <a:cs typeface="Arial" panose="020B0604020202020204" pitchFamily="34" charset="0"/>
            </a:rPr>
            <a:t>The Higher Education Directorate</a:t>
          </a:r>
          <a:endParaRPr lang="en-GB" sz="1100" b="0" noProof="0" dirty="0">
            <a:latin typeface="Arial" panose="020B0604020202020204" pitchFamily="34" charset="0"/>
            <a:cs typeface="Arial" panose="020B0604020202020204" pitchFamily="34" charset="0"/>
          </a:endParaRPr>
        </a:p>
      </dgm:t>
    </dgm:pt>
    <dgm:pt modelId="{7BB42530-B0F0-4C16-B20B-8C319500F164}" type="parTrans" cxnId="{D3111241-6546-444E-9D58-6AB6F1BB9475}">
      <dgm:prSet/>
      <dgm:spPr/>
      <dgm:t>
        <a:bodyPr/>
        <a:lstStyle/>
        <a:p>
          <a:endParaRPr lang="sl-SI" sz="1100" b="0">
            <a:latin typeface="Arial" panose="020B0604020202020204" pitchFamily="34" charset="0"/>
            <a:cs typeface="Arial" panose="020B0604020202020204" pitchFamily="34" charset="0"/>
          </a:endParaRPr>
        </a:p>
      </dgm:t>
    </dgm:pt>
    <dgm:pt modelId="{A0DC1C48-8807-4A66-836C-545DF3A3D87D}" type="sibTrans" cxnId="{D3111241-6546-444E-9D58-6AB6F1BB9475}">
      <dgm:prSet/>
      <dgm:spPr/>
      <dgm:t>
        <a:bodyPr/>
        <a:lstStyle/>
        <a:p>
          <a:endParaRPr lang="sl-SI" sz="1100" b="0">
            <a:latin typeface="Arial" panose="020B0604020202020204" pitchFamily="34" charset="0"/>
            <a:cs typeface="Arial" panose="020B0604020202020204" pitchFamily="34" charset="0"/>
          </a:endParaRPr>
        </a:p>
      </dgm:t>
    </dgm:pt>
    <dgm:pt modelId="{8911F9B9-633B-43BA-BD84-6DC23DBF8F79}">
      <dgm:prSet phldrT="[besedilo]" custT="1"/>
      <dgm:spPr/>
      <dgm:t>
        <a:bodyPr/>
        <a:lstStyle/>
        <a:p>
          <a:r>
            <a:rPr lang="en-GB" sz="1100" b="0" noProof="0" dirty="0">
              <a:latin typeface="Arial" panose="020B0604020202020204" pitchFamily="34" charset="0"/>
              <a:cs typeface="Arial" panose="020B0604020202020204" pitchFamily="34" charset="0"/>
            </a:rPr>
            <a:t>Ministry of Education, Science and Sport </a:t>
          </a:r>
        </a:p>
      </dgm:t>
    </dgm:pt>
    <dgm:pt modelId="{A4D6BEC9-B99F-4168-8A6E-61E6D886BC2C}" type="sibTrans" cxnId="{C59103F1-0576-4BD8-BB7C-88C7862B25E2}">
      <dgm:prSet/>
      <dgm:spPr/>
      <dgm:t>
        <a:bodyPr/>
        <a:lstStyle/>
        <a:p>
          <a:endParaRPr lang="sl-SI" sz="1100" b="0">
            <a:latin typeface="Arial" panose="020B0604020202020204" pitchFamily="34" charset="0"/>
            <a:cs typeface="Arial" panose="020B0604020202020204" pitchFamily="34" charset="0"/>
          </a:endParaRPr>
        </a:p>
      </dgm:t>
    </dgm:pt>
    <dgm:pt modelId="{55082A60-2D76-4223-B3B2-581D61C3687A}" type="parTrans" cxnId="{C59103F1-0576-4BD8-BB7C-88C7862B25E2}">
      <dgm:prSet/>
      <dgm:spPr/>
      <dgm:t>
        <a:bodyPr/>
        <a:lstStyle/>
        <a:p>
          <a:endParaRPr lang="sl-SI" sz="1100" b="0">
            <a:latin typeface="Arial" panose="020B0604020202020204" pitchFamily="34" charset="0"/>
            <a:cs typeface="Arial" panose="020B0604020202020204" pitchFamily="34" charset="0"/>
          </a:endParaRPr>
        </a:p>
      </dgm:t>
    </dgm:pt>
    <dgm:pt modelId="{EF4C0B35-97A4-4D97-9AAF-A2FEB1769234}">
      <dgm:prSet custT="1"/>
      <dgm:spPr/>
      <dgm:t>
        <a:bodyPr/>
        <a:lstStyle/>
        <a:p>
          <a:r>
            <a:rPr lang="en-GB" sz="1100" b="0" noProof="0" dirty="0">
              <a:latin typeface="Arial" panose="020B0604020202020204" pitchFamily="34" charset="0"/>
              <a:cs typeface="Arial" panose="020B0604020202020204" pitchFamily="34" charset="0"/>
            </a:rPr>
            <a:t>SCHE Sector</a:t>
          </a:r>
        </a:p>
      </dgm:t>
    </dgm:pt>
    <dgm:pt modelId="{40F4D4C6-41CA-4B88-AFDC-EA3CDC6F3FE1}" type="parTrans" cxnId="{AF705761-43FA-47D8-9D01-BF0AE6AE0474}">
      <dgm:prSet/>
      <dgm:spPr/>
      <dgm:t>
        <a:bodyPr/>
        <a:lstStyle/>
        <a:p>
          <a:endParaRPr lang="sl-SI" sz="1100" b="0">
            <a:latin typeface="Arial" panose="020B0604020202020204" pitchFamily="34" charset="0"/>
            <a:cs typeface="Arial" panose="020B0604020202020204" pitchFamily="34" charset="0"/>
          </a:endParaRPr>
        </a:p>
      </dgm:t>
    </dgm:pt>
    <dgm:pt modelId="{E678DE0F-4EFF-4CEC-AB52-2B20F0152DF2}" type="sibTrans" cxnId="{AF705761-43FA-47D8-9D01-BF0AE6AE0474}">
      <dgm:prSet/>
      <dgm:spPr/>
      <dgm:t>
        <a:bodyPr/>
        <a:lstStyle/>
        <a:p>
          <a:endParaRPr lang="sl-SI" sz="1100" b="0">
            <a:latin typeface="Arial" panose="020B0604020202020204" pitchFamily="34" charset="0"/>
            <a:cs typeface="Arial" panose="020B0604020202020204" pitchFamily="34" charset="0"/>
          </a:endParaRPr>
        </a:p>
      </dgm:t>
    </dgm:pt>
    <dgm:pt modelId="{EF981577-1C5B-4E85-88FD-803394B21429}" type="pres">
      <dgm:prSet presAssocID="{929462C9-03AA-43CF-A991-A52E688C7EA4}" presName="hierChild1" presStyleCnt="0">
        <dgm:presLayoutVars>
          <dgm:orgChart val="1"/>
          <dgm:chPref val="1"/>
          <dgm:dir/>
          <dgm:animOne val="branch"/>
          <dgm:animLvl val="lvl"/>
          <dgm:resizeHandles/>
        </dgm:presLayoutVars>
      </dgm:prSet>
      <dgm:spPr/>
      <dgm:t>
        <a:bodyPr/>
        <a:lstStyle/>
        <a:p>
          <a:endParaRPr lang="en-US"/>
        </a:p>
      </dgm:t>
    </dgm:pt>
    <dgm:pt modelId="{67CCC8C5-B64C-4E29-B210-143275A1CACB}" type="pres">
      <dgm:prSet presAssocID="{8911F9B9-633B-43BA-BD84-6DC23DBF8F79}" presName="hierRoot1" presStyleCnt="0">
        <dgm:presLayoutVars>
          <dgm:hierBranch val="init"/>
        </dgm:presLayoutVars>
      </dgm:prSet>
      <dgm:spPr/>
    </dgm:pt>
    <dgm:pt modelId="{7FCB3CF7-5D1F-47B3-B37A-F0F68AE53C4A}" type="pres">
      <dgm:prSet presAssocID="{8911F9B9-633B-43BA-BD84-6DC23DBF8F79}" presName="rootComposite1" presStyleCnt="0"/>
      <dgm:spPr/>
    </dgm:pt>
    <dgm:pt modelId="{B2545FF6-D375-4C9B-B0F2-C06C819B5602}" type="pres">
      <dgm:prSet presAssocID="{8911F9B9-633B-43BA-BD84-6DC23DBF8F79}" presName="rootText1" presStyleLbl="node0" presStyleIdx="0" presStyleCnt="1">
        <dgm:presLayoutVars>
          <dgm:chPref val="3"/>
        </dgm:presLayoutVars>
      </dgm:prSet>
      <dgm:spPr/>
      <dgm:t>
        <a:bodyPr/>
        <a:lstStyle/>
        <a:p>
          <a:endParaRPr lang="en-US"/>
        </a:p>
      </dgm:t>
    </dgm:pt>
    <dgm:pt modelId="{7A45F174-5598-4CB0-8E30-C508713E4769}" type="pres">
      <dgm:prSet presAssocID="{8911F9B9-633B-43BA-BD84-6DC23DBF8F79}" presName="rootConnector1" presStyleLbl="node1" presStyleIdx="0" presStyleCnt="0"/>
      <dgm:spPr/>
      <dgm:t>
        <a:bodyPr/>
        <a:lstStyle/>
        <a:p>
          <a:endParaRPr lang="en-US"/>
        </a:p>
      </dgm:t>
    </dgm:pt>
    <dgm:pt modelId="{C0F4B4E9-A883-4C15-878D-5FA55D473B6B}" type="pres">
      <dgm:prSet presAssocID="{8911F9B9-633B-43BA-BD84-6DC23DBF8F79}" presName="hierChild2" presStyleCnt="0"/>
      <dgm:spPr/>
    </dgm:pt>
    <dgm:pt modelId="{0662A6EC-6043-422D-B04A-20347CD91AC3}" type="pres">
      <dgm:prSet presAssocID="{1DAAC828-034E-497F-97A8-8303E3663CF1}" presName="Name37" presStyleLbl="parChTrans1D2" presStyleIdx="0" presStyleCnt="3"/>
      <dgm:spPr/>
      <dgm:t>
        <a:bodyPr/>
        <a:lstStyle/>
        <a:p>
          <a:endParaRPr lang="en-US"/>
        </a:p>
      </dgm:t>
    </dgm:pt>
    <dgm:pt modelId="{F911B3DB-369C-435A-B979-F9E53C3D9A31}" type="pres">
      <dgm:prSet presAssocID="{FA194288-88BD-4D43-B86C-E1F7D854020A}" presName="hierRoot2" presStyleCnt="0">
        <dgm:presLayoutVars>
          <dgm:hierBranch val="init"/>
        </dgm:presLayoutVars>
      </dgm:prSet>
      <dgm:spPr/>
    </dgm:pt>
    <dgm:pt modelId="{E9BAFFBE-A848-4E0F-93D1-A8061FE9D940}" type="pres">
      <dgm:prSet presAssocID="{FA194288-88BD-4D43-B86C-E1F7D854020A}" presName="rootComposite" presStyleCnt="0"/>
      <dgm:spPr/>
    </dgm:pt>
    <dgm:pt modelId="{588DE8B1-17AD-430E-BA12-110A98D3C53E}" type="pres">
      <dgm:prSet presAssocID="{FA194288-88BD-4D43-B86C-E1F7D854020A}" presName="rootText" presStyleLbl="node2" presStyleIdx="0" presStyleCnt="3">
        <dgm:presLayoutVars>
          <dgm:chPref val="3"/>
        </dgm:presLayoutVars>
      </dgm:prSet>
      <dgm:spPr/>
      <dgm:t>
        <a:bodyPr/>
        <a:lstStyle/>
        <a:p>
          <a:endParaRPr lang="en-US"/>
        </a:p>
      </dgm:t>
    </dgm:pt>
    <dgm:pt modelId="{B9BE7D0E-DDF0-4D68-AF64-EDF564F68388}" type="pres">
      <dgm:prSet presAssocID="{FA194288-88BD-4D43-B86C-E1F7D854020A}" presName="rootConnector" presStyleLbl="node2" presStyleIdx="0" presStyleCnt="3"/>
      <dgm:spPr/>
      <dgm:t>
        <a:bodyPr/>
        <a:lstStyle/>
        <a:p>
          <a:endParaRPr lang="en-US"/>
        </a:p>
      </dgm:t>
    </dgm:pt>
    <dgm:pt modelId="{28DF31CE-960F-454D-9C0D-CC75F04638EA}" type="pres">
      <dgm:prSet presAssocID="{FA194288-88BD-4D43-B86C-E1F7D854020A}" presName="hierChild4" presStyleCnt="0"/>
      <dgm:spPr/>
    </dgm:pt>
    <dgm:pt modelId="{57ABC572-2EEB-416A-8D3D-0E78B0E287DE}" type="pres">
      <dgm:prSet presAssocID="{FA194288-88BD-4D43-B86C-E1F7D854020A}" presName="hierChild5" presStyleCnt="0"/>
      <dgm:spPr/>
    </dgm:pt>
    <dgm:pt modelId="{CFD2517F-D6E8-44DF-9F9C-3F5511935233}" type="pres">
      <dgm:prSet presAssocID="{C5FE2BE7-02E9-4C4B-83C5-596A32327DC4}" presName="Name37" presStyleLbl="parChTrans1D2" presStyleIdx="1" presStyleCnt="3"/>
      <dgm:spPr/>
      <dgm:t>
        <a:bodyPr/>
        <a:lstStyle/>
        <a:p>
          <a:endParaRPr lang="en-US"/>
        </a:p>
      </dgm:t>
    </dgm:pt>
    <dgm:pt modelId="{82C2EFCE-7FBD-4780-AEAD-6677EF070F61}" type="pres">
      <dgm:prSet presAssocID="{D1290387-2C76-490D-BD27-F4B27AD6BFDC}" presName="hierRoot2" presStyleCnt="0">
        <dgm:presLayoutVars>
          <dgm:hierBranch val="init"/>
        </dgm:presLayoutVars>
      </dgm:prSet>
      <dgm:spPr/>
    </dgm:pt>
    <dgm:pt modelId="{2E5A94AC-8BF9-43BC-B31E-EA47A581A69E}" type="pres">
      <dgm:prSet presAssocID="{D1290387-2C76-490D-BD27-F4B27AD6BFDC}" presName="rootComposite" presStyleCnt="0"/>
      <dgm:spPr/>
    </dgm:pt>
    <dgm:pt modelId="{72E120ED-A8CE-4445-A3B8-FB1D4A881BFE}" type="pres">
      <dgm:prSet presAssocID="{D1290387-2C76-490D-BD27-F4B27AD6BFDC}" presName="rootText" presStyleLbl="node2" presStyleIdx="1" presStyleCnt="3">
        <dgm:presLayoutVars>
          <dgm:chPref val="3"/>
        </dgm:presLayoutVars>
      </dgm:prSet>
      <dgm:spPr/>
      <dgm:t>
        <a:bodyPr/>
        <a:lstStyle/>
        <a:p>
          <a:endParaRPr lang="en-US"/>
        </a:p>
      </dgm:t>
    </dgm:pt>
    <dgm:pt modelId="{030ED14B-2EE7-45E8-BF49-67D8BEA45E6E}" type="pres">
      <dgm:prSet presAssocID="{D1290387-2C76-490D-BD27-F4B27AD6BFDC}" presName="rootConnector" presStyleLbl="node2" presStyleIdx="1" presStyleCnt="3"/>
      <dgm:spPr/>
      <dgm:t>
        <a:bodyPr/>
        <a:lstStyle/>
        <a:p>
          <a:endParaRPr lang="en-US"/>
        </a:p>
      </dgm:t>
    </dgm:pt>
    <dgm:pt modelId="{DA90F6C1-16EF-4169-B97F-D04A8DDCB1B5}" type="pres">
      <dgm:prSet presAssocID="{D1290387-2C76-490D-BD27-F4B27AD6BFDC}" presName="hierChild4" presStyleCnt="0"/>
      <dgm:spPr/>
    </dgm:pt>
    <dgm:pt modelId="{DDD91F58-8E39-489C-A5CB-70BF87E8FEA3}" type="pres">
      <dgm:prSet presAssocID="{40F4D4C6-41CA-4B88-AFDC-EA3CDC6F3FE1}" presName="Name37" presStyleLbl="parChTrans1D3" presStyleIdx="0" presStyleCnt="1"/>
      <dgm:spPr/>
      <dgm:t>
        <a:bodyPr/>
        <a:lstStyle/>
        <a:p>
          <a:endParaRPr lang="en-US"/>
        </a:p>
      </dgm:t>
    </dgm:pt>
    <dgm:pt modelId="{D2F5DEFE-FC5F-4A94-9F70-9A0439F3CED3}" type="pres">
      <dgm:prSet presAssocID="{EF4C0B35-97A4-4D97-9AAF-A2FEB1769234}" presName="hierRoot2" presStyleCnt="0">
        <dgm:presLayoutVars>
          <dgm:hierBranch val="init"/>
        </dgm:presLayoutVars>
      </dgm:prSet>
      <dgm:spPr/>
    </dgm:pt>
    <dgm:pt modelId="{A9E0C009-100A-4A82-BBE3-77FDB20F84D9}" type="pres">
      <dgm:prSet presAssocID="{EF4C0B35-97A4-4D97-9AAF-A2FEB1769234}" presName="rootComposite" presStyleCnt="0"/>
      <dgm:spPr/>
    </dgm:pt>
    <dgm:pt modelId="{38691EA7-4575-4C36-ACFB-431B01391B37}" type="pres">
      <dgm:prSet presAssocID="{EF4C0B35-97A4-4D97-9AAF-A2FEB1769234}" presName="rootText" presStyleLbl="node3" presStyleIdx="0" presStyleCnt="1">
        <dgm:presLayoutVars>
          <dgm:chPref val="3"/>
        </dgm:presLayoutVars>
      </dgm:prSet>
      <dgm:spPr/>
      <dgm:t>
        <a:bodyPr/>
        <a:lstStyle/>
        <a:p>
          <a:endParaRPr lang="en-US"/>
        </a:p>
      </dgm:t>
    </dgm:pt>
    <dgm:pt modelId="{EB07BE24-693B-46DF-94ED-B4921239812E}" type="pres">
      <dgm:prSet presAssocID="{EF4C0B35-97A4-4D97-9AAF-A2FEB1769234}" presName="rootConnector" presStyleLbl="node3" presStyleIdx="0" presStyleCnt="1"/>
      <dgm:spPr/>
      <dgm:t>
        <a:bodyPr/>
        <a:lstStyle/>
        <a:p>
          <a:endParaRPr lang="en-US"/>
        </a:p>
      </dgm:t>
    </dgm:pt>
    <dgm:pt modelId="{19689D75-7427-4F95-BB5B-BFCA22DC75E6}" type="pres">
      <dgm:prSet presAssocID="{EF4C0B35-97A4-4D97-9AAF-A2FEB1769234}" presName="hierChild4" presStyleCnt="0"/>
      <dgm:spPr/>
    </dgm:pt>
    <dgm:pt modelId="{6ED0BC78-C87F-475C-BF64-4097000D57EB}" type="pres">
      <dgm:prSet presAssocID="{EF4C0B35-97A4-4D97-9AAF-A2FEB1769234}" presName="hierChild5" presStyleCnt="0"/>
      <dgm:spPr/>
    </dgm:pt>
    <dgm:pt modelId="{FF10C14B-89CC-4E22-85D3-514BB5423268}" type="pres">
      <dgm:prSet presAssocID="{D1290387-2C76-490D-BD27-F4B27AD6BFDC}" presName="hierChild5" presStyleCnt="0"/>
      <dgm:spPr/>
    </dgm:pt>
    <dgm:pt modelId="{473EA468-D9AB-48E4-9A96-775B09F3E991}" type="pres">
      <dgm:prSet presAssocID="{7BB42530-B0F0-4C16-B20B-8C319500F164}" presName="Name37" presStyleLbl="parChTrans1D2" presStyleIdx="2" presStyleCnt="3"/>
      <dgm:spPr/>
      <dgm:t>
        <a:bodyPr/>
        <a:lstStyle/>
        <a:p>
          <a:endParaRPr lang="en-US"/>
        </a:p>
      </dgm:t>
    </dgm:pt>
    <dgm:pt modelId="{B89E758C-76D0-4EED-B1C5-71C6AF415EA8}" type="pres">
      <dgm:prSet presAssocID="{E174A786-4C9C-442C-B8B1-1842B9946651}" presName="hierRoot2" presStyleCnt="0">
        <dgm:presLayoutVars>
          <dgm:hierBranch val="init"/>
        </dgm:presLayoutVars>
      </dgm:prSet>
      <dgm:spPr/>
    </dgm:pt>
    <dgm:pt modelId="{AB2EA24F-B147-4DE0-B499-6A8ABF4669B3}" type="pres">
      <dgm:prSet presAssocID="{E174A786-4C9C-442C-B8B1-1842B9946651}" presName="rootComposite" presStyleCnt="0"/>
      <dgm:spPr/>
    </dgm:pt>
    <dgm:pt modelId="{A26BEB09-4218-4BFB-853D-7EA1185E1C92}" type="pres">
      <dgm:prSet presAssocID="{E174A786-4C9C-442C-B8B1-1842B9946651}" presName="rootText" presStyleLbl="node2" presStyleIdx="2" presStyleCnt="3">
        <dgm:presLayoutVars>
          <dgm:chPref val="3"/>
        </dgm:presLayoutVars>
      </dgm:prSet>
      <dgm:spPr/>
      <dgm:t>
        <a:bodyPr/>
        <a:lstStyle/>
        <a:p>
          <a:endParaRPr lang="en-US"/>
        </a:p>
      </dgm:t>
    </dgm:pt>
    <dgm:pt modelId="{7955BAAA-1BB1-4FD3-AD8B-BB106B1B54E8}" type="pres">
      <dgm:prSet presAssocID="{E174A786-4C9C-442C-B8B1-1842B9946651}" presName="rootConnector" presStyleLbl="node2" presStyleIdx="2" presStyleCnt="3"/>
      <dgm:spPr/>
      <dgm:t>
        <a:bodyPr/>
        <a:lstStyle/>
        <a:p>
          <a:endParaRPr lang="en-US"/>
        </a:p>
      </dgm:t>
    </dgm:pt>
    <dgm:pt modelId="{8324D4A1-8B28-42B7-862D-714677C1B8FF}" type="pres">
      <dgm:prSet presAssocID="{E174A786-4C9C-442C-B8B1-1842B9946651}" presName="hierChild4" presStyleCnt="0"/>
      <dgm:spPr/>
    </dgm:pt>
    <dgm:pt modelId="{F5CC6F30-83DB-4F0F-ABC2-FF72DAA09FBE}" type="pres">
      <dgm:prSet presAssocID="{E174A786-4C9C-442C-B8B1-1842B9946651}" presName="hierChild5" presStyleCnt="0"/>
      <dgm:spPr/>
    </dgm:pt>
    <dgm:pt modelId="{43A2F35A-4378-49F4-97E9-AB2F8F611922}" type="pres">
      <dgm:prSet presAssocID="{8911F9B9-633B-43BA-BD84-6DC23DBF8F79}" presName="hierChild3" presStyleCnt="0"/>
      <dgm:spPr/>
    </dgm:pt>
  </dgm:ptLst>
  <dgm:cxnLst>
    <dgm:cxn modelId="{C59103F1-0576-4BD8-BB7C-88C7862B25E2}" srcId="{929462C9-03AA-43CF-A991-A52E688C7EA4}" destId="{8911F9B9-633B-43BA-BD84-6DC23DBF8F79}" srcOrd="0" destOrd="0" parTransId="{55082A60-2D76-4223-B3B2-581D61C3687A}" sibTransId="{A4D6BEC9-B99F-4168-8A6E-61E6D886BC2C}"/>
    <dgm:cxn modelId="{DD218B04-6D8C-48B5-8CA9-9E8CF27A039E}" type="presOf" srcId="{7BB42530-B0F0-4C16-B20B-8C319500F164}" destId="{473EA468-D9AB-48E4-9A96-775B09F3E991}" srcOrd="0" destOrd="0" presId="urn:microsoft.com/office/officeart/2005/8/layout/orgChart1"/>
    <dgm:cxn modelId="{1DAD7250-4B4B-4768-8FF0-9BB28B0F339F}" type="presOf" srcId="{D1290387-2C76-490D-BD27-F4B27AD6BFDC}" destId="{030ED14B-2EE7-45E8-BF49-67D8BEA45E6E}" srcOrd="1" destOrd="0" presId="urn:microsoft.com/office/officeart/2005/8/layout/orgChart1"/>
    <dgm:cxn modelId="{5D9BEC3F-23FC-4F68-9E88-EEA89B858734}" type="presOf" srcId="{8911F9B9-633B-43BA-BD84-6DC23DBF8F79}" destId="{B2545FF6-D375-4C9B-B0F2-C06C819B5602}" srcOrd="0" destOrd="0" presId="urn:microsoft.com/office/officeart/2005/8/layout/orgChart1"/>
    <dgm:cxn modelId="{60DEAB43-34B5-427D-9C7B-9A71696F192A}" type="presOf" srcId="{E174A786-4C9C-442C-B8B1-1842B9946651}" destId="{A26BEB09-4218-4BFB-853D-7EA1185E1C92}" srcOrd="0" destOrd="0" presId="urn:microsoft.com/office/officeart/2005/8/layout/orgChart1"/>
    <dgm:cxn modelId="{974B512A-16ED-441D-A7C9-AB29C23F6AB7}" type="presOf" srcId="{929462C9-03AA-43CF-A991-A52E688C7EA4}" destId="{EF981577-1C5B-4E85-88FD-803394B21429}" srcOrd="0" destOrd="0" presId="urn:microsoft.com/office/officeart/2005/8/layout/orgChart1"/>
    <dgm:cxn modelId="{DA90A863-6353-45EA-AA57-366FE5FDB42C}" srcId="{8911F9B9-633B-43BA-BD84-6DC23DBF8F79}" destId="{FA194288-88BD-4D43-B86C-E1F7D854020A}" srcOrd="0" destOrd="0" parTransId="{1DAAC828-034E-497F-97A8-8303E3663CF1}" sibTransId="{BD6933E3-95EB-4CF4-BE97-486045C9A8B0}"/>
    <dgm:cxn modelId="{AF705761-43FA-47D8-9D01-BF0AE6AE0474}" srcId="{D1290387-2C76-490D-BD27-F4B27AD6BFDC}" destId="{EF4C0B35-97A4-4D97-9AAF-A2FEB1769234}" srcOrd="0" destOrd="0" parTransId="{40F4D4C6-41CA-4B88-AFDC-EA3CDC6F3FE1}" sibTransId="{E678DE0F-4EFF-4CEC-AB52-2B20F0152DF2}"/>
    <dgm:cxn modelId="{C3917F5A-3A62-4576-95FF-73BB663DF265}" type="presOf" srcId="{FA194288-88BD-4D43-B86C-E1F7D854020A}" destId="{588DE8B1-17AD-430E-BA12-110A98D3C53E}" srcOrd="0" destOrd="0" presId="urn:microsoft.com/office/officeart/2005/8/layout/orgChart1"/>
    <dgm:cxn modelId="{88E140D1-82D7-4DB7-A3B7-9919132EF9C8}" type="presOf" srcId="{1DAAC828-034E-497F-97A8-8303E3663CF1}" destId="{0662A6EC-6043-422D-B04A-20347CD91AC3}" srcOrd="0" destOrd="0" presId="urn:microsoft.com/office/officeart/2005/8/layout/orgChart1"/>
    <dgm:cxn modelId="{D3A367F7-AE82-4057-AAA7-F700635D7D7D}" srcId="{8911F9B9-633B-43BA-BD84-6DC23DBF8F79}" destId="{D1290387-2C76-490D-BD27-F4B27AD6BFDC}" srcOrd="1" destOrd="0" parTransId="{C5FE2BE7-02E9-4C4B-83C5-596A32327DC4}" sibTransId="{3598373A-BB59-4306-8378-DD3606DBE104}"/>
    <dgm:cxn modelId="{EBB33E8C-91E6-4274-B5EF-9A15D04CA4E5}" type="presOf" srcId="{FA194288-88BD-4D43-B86C-E1F7D854020A}" destId="{B9BE7D0E-DDF0-4D68-AF64-EDF564F68388}" srcOrd="1" destOrd="0" presId="urn:microsoft.com/office/officeart/2005/8/layout/orgChart1"/>
    <dgm:cxn modelId="{E134819B-6425-45AB-BE51-162058567149}" type="presOf" srcId="{40F4D4C6-41CA-4B88-AFDC-EA3CDC6F3FE1}" destId="{DDD91F58-8E39-489C-A5CB-70BF87E8FEA3}" srcOrd="0" destOrd="0" presId="urn:microsoft.com/office/officeart/2005/8/layout/orgChart1"/>
    <dgm:cxn modelId="{99B68EDD-18E4-4375-9FA7-D53D74C72F47}" type="presOf" srcId="{EF4C0B35-97A4-4D97-9AAF-A2FEB1769234}" destId="{38691EA7-4575-4C36-ACFB-431B01391B37}" srcOrd="0" destOrd="0" presId="urn:microsoft.com/office/officeart/2005/8/layout/orgChart1"/>
    <dgm:cxn modelId="{D3111241-6546-444E-9D58-6AB6F1BB9475}" srcId="{8911F9B9-633B-43BA-BD84-6DC23DBF8F79}" destId="{E174A786-4C9C-442C-B8B1-1842B9946651}" srcOrd="2" destOrd="0" parTransId="{7BB42530-B0F0-4C16-B20B-8C319500F164}" sibTransId="{A0DC1C48-8807-4A66-836C-545DF3A3D87D}"/>
    <dgm:cxn modelId="{7302B1ED-FA7B-46D8-9097-1E51349E08B1}" type="presOf" srcId="{D1290387-2C76-490D-BD27-F4B27AD6BFDC}" destId="{72E120ED-A8CE-4445-A3B8-FB1D4A881BFE}" srcOrd="0" destOrd="0" presId="urn:microsoft.com/office/officeart/2005/8/layout/orgChart1"/>
    <dgm:cxn modelId="{A19D8EA4-0B34-4578-A721-68D891B63979}" type="presOf" srcId="{C5FE2BE7-02E9-4C4B-83C5-596A32327DC4}" destId="{CFD2517F-D6E8-44DF-9F9C-3F5511935233}" srcOrd="0" destOrd="0" presId="urn:microsoft.com/office/officeart/2005/8/layout/orgChart1"/>
    <dgm:cxn modelId="{7E8CE1DD-6DE6-4B45-A57A-382FC690A7D3}" type="presOf" srcId="{8911F9B9-633B-43BA-BD84-6DC23DBF8F79}" destId="{7A45F174-5598-4CB0-8E30-C508713E4769}" srcOrd="1" destOrd="0" presId="urn:microsoft.com/office/officeart/2005/8/layout/orgChart1"/>
    <dgm:cxn modelId="{0609F428-7C79-48C2-98A5-C9855FD16EA8}" type="presOf" srcId="{EF4C0B35-97A4-4D97-9AAF-A2FEB1769234}" destId="{EB07BE24-693B-46DF-94ED-B4921239812E}" srcOrd="1" destOrd="0" presId="urn:microsoft.com/office/officeart/2005/8/layout/orgChart1"/>
    <dgm:cxn modelId="{B6A1CBD9-B790-465A-91C3-8E51570A725B}" type="presOf" srcId="{E174A786-4C9C-442C-B8B1-1842B9946651}" destId="{7955BAAA-1BB1-4FD3-AD8B-BB106B1B54E8}" srcOrd="1" destOrd="0" presId="urn:microsoft.com/office/officeart/2005/8/layout/orgChart1"/>
    <dgm:cxn modelId="{B5EA1F56-C05C-452E-9839-7FE1BAA6C7F9}" type="presParOf" srcId="{EF981577-1C5B-4E85-88FD-803394B21429}" destId="{67CCC8C5-B64C-4E29-B210-143275A1CACB}" srcOrd="0" destOrd="0" presId="urn:microsoft.com/office/officeart/2005/8/layout/orgChart1"/>
    <dgm:cxn modelId="{6E0106DB-6745-46AC-8391-D2D46D90A903}" type="presParOf" srcId="{67CCC8C5-B64C-4E29-B210-143275A1CACB}" destId="{7FCB3CF7-5D1F-47B3-B37A-F0F68AE53C4A}" srcOrd="0" destOrd="0" presId="urn:microsoft.com/office/officeart/2005/8/layout/orgChart1"/>
    <dgm:cxn modelId="{F7597D84-7BAF-4005-82CE-A84B3B437E98}" type="presParOf" srcId="{7FCB3CF7-5D1F-47B3-B37A-F0F68AE53C4A}" destId="{B2545FF6-D375-4C9B-B0F2-C06C819B5602}" srcOrd="0" destOrd="0" presId="urn:microsoft.com/office/officeart/2005/8/layout/orgChart1"/>
    <dgm:cxn modelId="{F3C7A64C-349F-455A-AC81-D3D08DE65919}" type="presParOf" srcId="{7FCB3CF7-5D1F-47B3-B37A-F0F68AE53C4A}" destId="{7A45F174-5598-4CB0-8E30-C508713E4769}" srcOrd="1" destOrd="0" presId="urn:microsoft.com/office/officeart/2005/8/layout/orgChart1"/>
    <dgm:cxn modelId="{0444A34D-B2A8-4A74-A3C3-68DDC50742C4}" type="presParOf" srcId="{67CCC8C5-B64C-4E29-B210-143275A1CACB}" destId="{C0F4B4E9-A883-4C15-878D-5FA55D473B6B}" srcOrd="1" destOrd="0" presId="urn:microsoft.com/office/officeart/2005/8/layout/orgChart1"/>
    <dgm:cxn modelId="{396FE840-A753-42B9-B1D9-C9CBFEEFC3DD}" type="presParOf" srcId="{C0F4B4E9-A883-4C15-878D-5FA55D473B6B}" destId="{0662A6EC-6043-422D-B04A-20347CD91AC3}" srcOrd="0" destOrd="0" presId="urn:microsoft.com/office/officeart/2005/8/layout/orgChart1"/>
    <dgm:cxn modelId="{015F535C-BB2C-45BA-911B-CF2F516256C1}" type="presParOf" srcId="{C0F4B4E9-A883-4C15-878D-5FA55D473B6B}" destId="{F911B3DB-369C-435A-B979-F9E53C3D9A31}" srcOrd="1" destOrd="0" presId="urn:microsoft.com/office/officeart/2005/8/layout/orgChart1"/>
    <dgm:cxn modelId="{177CB6E6-353D-41A3-9444-185731A43349}" type="presParOf" srcId="{F911B3DB-369C-435A-B979-F9E53C3D9A31}" destId="{E9BAFFBE-A848-4E0F-93D1-A8061FE9D940}" srcOrd="0" destOrd="0" presId="urn:microsoft.com/office/officeart/2005/8/layout/orgChart1"/>
    <dgm:cxn modelId="{7B09460D-A79C-40BC-8F58-E1A3B0DF2B58}" type="presParOf" srcId="{E9BAFFBE-A848-4E0F-93D1-A8061FE9D940}" destId="{588DE8B1-17AD-430E-BA12-110A98D3C53E}" srcOrd="0" destOrd="0" presId="urn:microsoft.com/office/officeart/2005/8/layout/orgChart1"/>
    <dgm:cxn modelId="{EB37B796-3DB9-4BB9-98C3-227532FE23C1}" type="presParOf" srcId="{E9BAFFBE-A848-4E0F-93D1-A8061FE9D940}" destId="{B9BE7D0E-DDF0-4D68-AF64-EDF564F68388}" srcOrd="1" destOrd="0" presId="urn:microsoft.com/office/officeart/2005/8/layout/orgChart1"/>
    <dgm:cxn modelId="{6C44FFFA-D1A5-463F-8735-8EC5E7E09BF7}" type="presParOf" srcId="{F911B3DB-369C-435A-B979-F9E53C3D9A31}" destId="{28DF31CE-960F-454D-9C0D-CC75F04638EA}" srcOrd="1" destOrd="0" presId="urn:microsoft.com/office/officeart/2005/8/layout/orgChart1"/>
    <dgm:cxn modelId="{91C0FA3B-953A-4157-B2F2-66C37C96745E}" type="presParOf" srcId="{F911B3DB-369C-435A-B979-F9E53C3D9A31}" destId="{57ABC572-2EEB-416A-8D3D-0E78B0E287DE}" srcOrd="2" destOrd="0" presId="urn:microsoft.com/office/officeart/2005/8/layout/orgChart1"/>
    <dgm:cxn modelId="{8D441DAA-E0E5-440E-8AD7-16C3B222E473}" type="presParOf" srcId="{C0F4B4E9-A883-4C15-878D-5FA55D473B6B}" destId="{CFD2517F-D6E8-44DF-9F9C-3F5511935233}" srcOrd="2" destOrd="0" presId="urn:microsoft.com/office/officeart/2005/8/layout/orgChart1"/>
    <dgm:cxn modelId="{4AEDCA51-E0D2-41CC-BC31-E0E28D363B54}" type="presParOf" srcId="{C0F4B4E9-A883-4C15-878D-5FA55D473B6B}" destId="{82C2EFCE-7FBD-4780-AEAD-6677EF070F61}" srcOrd="3" destOrd="0" presId="urn:microsoft.com/office/officeart/2005/8/layout/orgChart1"/>
    <dgm:cxn modelId="{A3C7DADE-6B58-42C3-9B2E-AF11E52358CD}" type="presParOf" srcId="{82C2EFCE-7FBD-4780-AEAD-6677EF070F61}" destId="{2E5A94AC-8BF9-43BC-B31E-EA47A581A69E}" srcOrd="0" destOrd="0" presId="urn:microsoft.com/office/officeart/2005/8/layout/orgChart1"/>
    <dgm:cxn modelId="{73DABABC-D928-42C1-880E-F43605BAE0B3}" type="presParOf" srcId="{2E5A94AC-8BF9-43BC-B31E-EA47A581A69E}" destId="{72E120ED-A8CE-4445-A3B8-FB1D4A881BFE}" srcOrd="0" destOrd="0" presId="urn:microsoft.com/office/officeart/2005/8/layout/orgChart1"/>
    <dgm:cxn modelId="{395E46B7-D604-4ABF-80D6-4403CAEF8F15}" type="presParOf" srcId="{2E5A94AC-8BF9-43BC-B31E-EA47A581A69E}" destId="{030ED14B-2EE7-45E8-BF49-67D8BEA45E6E}" srcOrd="1" destOrd="0" presId="urn:microsoft.com/office/officeart/2005/8/layout/orgChart1"/>
    <dgm:cxn modelId="{01381E85-4578-4477-9AF5-BC5C6C9459F5}" type="presParOf" srcId="{82C2EFCE-7FBD-4780-AEAD-6677EF070F61}" destId="{DA90F6C1-16EF-4169-B97F-D04A8DDCB1B5}" srcOrd="1" destOrd="0" presId="urn:microsoft.com/office/officeart/2005/8/layout/orgChart1"/>
    <dgm:cxn modelId="{9D955DEB-C961-46B6-B520-1F39441B048E}" type="presParOf" srcId="{DA90F6C1-16EF-4169-B97F-D04A8DDCB1B5}" destId="{DDD91F58-8E39-489C-A5CB-70BF87E8FEA3}" srcOrd="0" destOrd="0" presId="urn:microsoft.com/office/officeart/2005/8/layout/orgChart1"/>
    <dgm:cxn modelId="{9D8B0C04-73BC-4246-B00F-2EDB9903D54E}" type="presParOf" srcId="{DA90F6C1-16EF-4169-B97F-D04A8DDCB1B5}" destId="{D2F5DEFE-FC5F-4A94-9F70-9A0439F3CED3}" srcOrd="1" destOrd="0" presId="urn:microsoft.com/office/officeart/2005/8/layout/orgChart1"/>
    <dgm:cxn modelId="{15873A1F-7179-4EE3-AA8A-3E4113522DB1}" type="presParOf" srcId="{D2F5DEFE-FC5F-4A94-9F70-9A0439F3CED3}" destId="{A9E0C009-100A-4A82-BBE3-77FDB20F84D9}" srcOrd="0" destOrd="0" presId="urn:microsoft.com/office/officeart/2005/8/layout/orgChart1"/>
    <dgm:cxn modelId="{CD67C6C9-6492-4432-A1CD-181AA7459110}" type="presParOf" srcId="{A9E0C009-100A-4A82-BBE3-77FDB20F84D9}" destId="{38691EA7-4575-4C36-ACFB-431B01391B37}" srcOrd="0" destOrd="0" presId="urn:microsoft.com/office/officeart/2005/8/layout/orgChart1"/>
    <dgm:cxn modelId="{F906A75E-4B3B-449D-B975-E2788201B8BE}" type="presParOf" srcId="{A9E0C009-100A-4A82-BBE3-77FDB20F84D9}" destId="{EB07BE24-693B-46DF-94ED-B4921239812E}" srcOrd="1" destOrd="0" presId="urn:microsoft.com/office/officeart/2005/8/layout/orgChart1"/>
    <dgm:cxn modelId="{77C86551-AC26-448D-B0D0-9533410FBDF5}" type="presParOf" srcId="{D2F5DEFE-FC5F-4A94-9F70-9A0439F3CED3}" destId="{19689D75-7427-4F95-BB5B-BFCA22DC75E6}" srcOrd="1" destOrd="0" presId="urn:microsoft.com/office/officeart/2005/8/layout/orgChart1"/>
    <dgm:cxn modelId="{F48CB8FD-D048-4E14-9889-9C5EF7272267}" type="presParOf" srcId="{D2F5DEFE-FC5F-4A94-9F70-9A0439F3CED3}" destId="{6ED0BC78-C87F-475C-BF64-4097000D57EB}" srcOrd="2" destOrd="0" presId="urn:microsoft.com/office/officeart/2005/8/layout/orgChart1"/>
    <dgm:cxn modelId="{82E4DAE3-DC32-4257-9A2A-AA106B6AB24A}" type="presParOf" srcId="{82C2EFCE-7FBD-4780-AEAD-6677EF070F61}" destId="{FF10C14B-89CC-4E22-85D3-514BB5423268}" srcOrd="2" destOrd="0" presId="urn:microsoft.com/office/officeart/2005/8/layout/orgChart1"/>
    <dgm:cxn modelId="{5822D56E-9978-4555-8988-1D9E5F6BA6E4}" type="presParOf" srcId="{C0F4B4E9-A883-4C15-878D-5FA55D473B6B}" destId="{473EA468-D9AB-48E4-9A96-775B09F3E991}" srcOrd="4" destOrd="0" presId="urn:microsoft.com/office/officeart/2005/8/layout/orgChart1"/>
    <dgm:cxn modelId="{6041088C-C311-44A6-B46C-C9F39D9B2D78}" type="presParOf" srcId="{C0F4B4E9-A883-4C15-878D-5FA55D473B6B}" destId="{B89E758C-76D0-4EED-B1C5-71C6AF415EA8}" srcOrd="5" destOrd="0" presId="urn:microsoft.com/office/officeart/2005/8/layout/orgChart1"/>
    <dgm:cxn modelId="{A9195D24-5FFB-4B08-BD0A-6BB352731476}" type="presParOf" srcId="{B89E758C-76D0-4EED-B1C5-71C6AF415EA8}" destId="{AB2EA24F-B147-4DE0-B499-6A8ABF4669B3}" srcOrd="0" destOrd="0" presId="urn:microsoft.com/office/officeart/2005/8/layout/orgChart1"/>
    <dgm:cxn modelId="{F321265F-CE59-49A1-8C6B-04963F85A6C1}" type="presParOf" srcId="{AB2EA24F-B147-4DE0-B499-6A8ABF4669B3}" destId="{A26BEB09-4218-4BFB-853D-7EA1185E1C92}" srcOrd="0" destOrd="0" presId="urn:microsoft.com/office/officeart/2005/8/layout/orgChart1"/>
    <dgm:cxn modelId="{C0EE0387-1C04-41E2-B0C1-A6037C65A781}" type="presParOf" srcId="{AB2EA24F-B147-4DE0-B499-6A8ABF4669B3}" destId="{7955BAAA-1BB1-4FD3-AD8B-BB106B1B54E8}" srcOrd="1" destOrd="0" presId="urn:microsoft.com/office/officeart/2005/8/layout/orgChart1"/>
    <dgm:cxn modelId="{1BE315DB-5D5D-4047-B0A5-5F3D9CF274E1}" type="presParOf" srcId="{B89E758C-76D0-4EED-B1C5-71C6AF415EA8}" destId="{8324D4A1-8B28-42B7-862D-714677C1B8FF}" srcOrd="1" destOrd="0" presId="urn:microsoft.com/office/officeart/2005/8/layout/orgChart1"/>
    <dgm:cxn modelId="{851A37ED-32F2-4985-9981-D9C03C7521F6}" type="presParOf" srcId="{B89E758C-76D0-4EED-B1C5-71C6AF415EA8}" destId="{F5CC6F30-83DB-4F0F-ABC2-FF72DAA09FBE}" srcOrd="2" destOrd="0" presId="urn:microsoft.com/office/officeart/2005/8/layout/orgChart1"/>
    <dgm:cxn modelId="{1D5D8876-7996-4E36-9CC7-69B0A65BA1B2}" type="presParOf" srcId="{67CCC8C5-B64C-4E29-B210-143275A1CACB}" destId="{43A2F35A-4378-49F4-97E9-AB2F8F611922}"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Označba mesta datuma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59FB38A-3885-470F-A55A-B659B2FEC88F}" type="datetimeFigureOut">
              <a:rPr lang="en-GB" smtClean="0"/>
              <a:pPr/>
              <a:t>07/04/2019</a:t>
            </a:fld>
            <a:endParaRPr lang="en-GB"/>
          </a:p>
        </p:txBody>
      </p:sp>
      <p:sp>
        <p:nvSpPr>
          <p:cNvPr id="4" name="Označba mesta stranske slike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Označba mesta opomb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6" name="Označba mesta no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7" name="Označba mesta številke diapozitiva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958220A9-A783-4EFC-973A-765CC5B4344D}" type="slidenum">
              <a:rPr lang="en-GB" smtClean="0"/>
              <a:pPr/>
              <a:t>‹#›</a:t>
            </a:fld>
            <a:endParaRPr lang="en-GB"/>
          </a:p>
        </p:txBody>
      </p:sp>
    </p:spTree>
    <p:extLst>
      <p:ext uri="{BB962C8B-B14F-4D97-AF65-F5344CB8AC3E}">
        <p14:creationId xmlns:p14="http://schemas.microsoft.com/office/powerpoint/2010/main" xmlns="" val="1813290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39075436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133398361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57932194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74383182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5" name="Footer Placeholder 4"/>
          <p:cNvSpPr>
            <a:spLocks noGrp="1"/>
          </p:cNvSpPr>
          <p:nvPr>
            <p:ph type="ftr" sz="quarter" idx="11"/>
          </p:nvPr>
        </p:nvSpPr>
        <p:spPr/>
        <p:txBody>
          <a:bodyPr/>
          <a:lstStyle/>
          <a:p>
            <a:endParaRPr lang="sl-SI" dirty="0"/>
          </a:p>
        </p:txBody>
      </p:sp>
      <p:sp>
        <p:nvSpPr>
          <p:cNvPr id="6" name="Slide Number Placeholder 5"/>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127200332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6" name="Footer Placeholder 5"/>
          <p:cNvSpPr>
            <a:spLocks noGrp="1"/>
          </p:cNvSpPr>
          <p:nvPr>
            <p:ph type="ftr" sz="quarter" idx="11"/>
          </p:nvPr>
        </p:nvSpPr>
        <p:spPr/>
        <p:txBody>
          <a:bodyPr/>
          <a:lstStyle/>
          <a:p>
            <a:endParaRPr lang="sl-SI" dirty="0"/>
          </a:p>
        </p:txBody>
      </p:sp>
      <p:sp>
        <p:nvSpPr>
          <p:cNvPr id="7" name="Slide Number Placeholder 6"/>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147748959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8" name="Footer Placeholder 7"/>
          <p:cNvSpPr>
            <a:spLocks noGrp="1"/>
          </p:cNvSpPr>
          <p:nvPr>
            <p:ph type="ftr" sz="quarter" idx="11"/>
          </p:nvPr>
        </p:nvSpPr>
        <p:spPr/>
        <p:txBody>
          <a:bodyPr/>
          <a:lstStyle/>
          <a:p>
            <a:endParaRPr lang="sl-SI" dirty="0"/>
          </a:p>
        </p:txBody>
      </p:sp>
      <p:sp>
        <p:nvSpPr>
          <p:cNvPr id="9" name="Slide Number Placeholder 8"/>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569693484"/>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4" name="Footer Placeholder 3"/>
          <p:cNvSpPr>
            <a:spLocks noGrp="1"/>
          </p:cNvSpPr>
          <p:nvPr>
            <p:ph type="ftr" sz="quarter" idx="11"/>
          </p:nvPr>
        </p:nvSpPr>
        <p:spPr/>
        <p:txBody>
          <a:bodyPr/>
          <a:lstStyle/>
          <a:p>
            <a:endParaRPr lang="sl-SI" dirty="0"/>
          </a:p>
        </p:txBody>
      </p:sp>
      <p:sp>
        <p:nvSpPr>
          <p:cNvPr id="5" name="Slide Number Placeholder 4"/>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1970331912"/>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3" name="Footer Placeholder 2"/>
          <p:cNvSpPr>
            <a:spLocks noGrp="1"/>
          </p:cNvSpPr>
          <p:nvPr>
            <p:ph type="ftr" sz="quarter" idx="11"/>
          </p:nvPr>
        </p:nvSpPr>
        <p:spPr/>
        <p:txBody>
          <a:bodyPr/>
          <a:lstStyle/>
          <a:p>
            <a:endParaRPr lang="sl-SI" dirty="0"/>
          </a:p>
        </p:txBody>
      </p:sp>
      <p:sp>
        <p:nvSpPr>
          <p:cNvPr id="4" name="Slide Number Placeholder 3"/>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155959242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6" name="Footer Placeholder 5"/>
          <p:cNvSpPr>
            <a:spLocks noGrp="1"/>
          </p:cNvSpPr>
          <p:nvPr>
            <p:ph type="ftr" sz="quarter" idx="11"/>
          </p:nvPr>
        </p:nvSpPr>
        <p:spPr/>
        <p:txBody>
          <a:bodyPr/>
          <a:lstStyle/>
          <a:p>
            <a:endParaRPr lang="sl-SI" dirty="0"/>
          </a:p>
        </p:txBody>
      </p:sp>
      <p:sp>
        <p:nvSpPr>
          <p:cNvPr id="7" name="Slide Number Placeholder 6"/>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428837348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2DECD7-BAE7-4C0C-84C5-05C40DF84D67}" type="datetime2">
              <a:rPr lang="en-GB" smtClean="0"/>
              <a:pPr/>
              <a:t>Sunday, 07 April 2019</a:t>
            </a:fld>
            <a:endParaRPr lang="sl-SI"/>
          </a:p>
        </p:txBody>
      </p:sp>
      <p:sp>
        <p:nvSpPr>
          <p:cNvPr id="6" name="Footer Placeholder 5"/>
          <p:cNvSpPr>
            <a:spLocks noGrp="1"/>
          </p:cNvSpPr>
          <p:nvPr>
            <p:ph type="ftr" sz="quarter" idx="11"/>
          </p:nvPr>
        </p:nvSpPr>
        <p:spPr/>
        <p:txBody>
          <a:bodyPr/>
          <a:lstStyle/>
          <a:p>
            <a:endParaRPr lang="sl-SI" dirty="0"/>
          </a:p>
        </p:txBody>
      </p:sp>
      <p:sp>
        <p:nvSpPr>
          <p:cNvPr id="7" name="Slide Number Placeholder 6"/>
          <p:cNvSpPr>
            <a:spLocks noGrp="1"/>
          </p:cNvSpPr>
          <p:nvPr>
            <p:ph type="sldNum" sz="quarter" idx="12"/>
          </p:nvPr>
        </p:nvSpPr>
        <p:spPr/>
        <p:txBody>
          <a:bodyPr/>
          <a:lstStyle/>
          <a:p>
            <a:fld id="{A0BA3A07-70C0-43C0-8A3F-6560E82F79F6}" type="slidenum">
              <a:rPr lang="sl-SI" smtClean="0"/>
              <a:pPr/>
              <a:t>‹#›</a:t>
            </a:fld>
            <a:endParaRPr lang="sl-SI" dirty="0"/>
          </a:p>
        </p:txBody>
      </p:sp>
    </p:spTree>
    <p:extLst>
      <p:ext uri="{BB962C8B-B14F-4D97-AF65-F5344CB8AC3E}">
        <p14:creationId xmlns:p14="http://schemas.microsoft.com/office/powerpoint/2010/main" xmlns="" val="342436464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2DECD7-BAE7-4C0C-84C5-05C40DF84D67}" type="datetime2">
              <a:rPr lang="en-GB" smtClean="0"/>
              <a:pPr/>
              <a:t>Sunday, 07 April 2019</a:t>
            </a:fld>
            <a:endParaRPr lang="sl-SI"/>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BA3A07-70C0-43C0-8A3F-6560E82F79F6}" type="slidenum">
              <a:rPr lang="sl-SI" smtClean="0"/>
              <a:pPr/>
              <a:t>‹#›</a:t>
            </a:fld>
            <a:endParaRPr lang="sl-SI" dirty="0"/>
          </a:p>
        </p:txBody>
      </p:sp>
      <p:pic>
        <p:nvPicPr>
          <p:cNvPr id="7" name="Slika 6"/>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5008984" y="6287574"/>
            <a:ext cx="1764706" cy="540000"/>
          </a:xfrm>
          <a:prstGeom prst="rect">
            <a:avLst/>
          </a:prstGeom>
        </p:spPr>
      </p:pic>
    </p:spTree>
    <p:extLst>
      <p:ext uri="{BB962C8B-B14F-4D97-AF65-F5344CB8AC3E}">
        <p14:creationId xmlns:p14="http://schemas.microsoft.com/office/powerpoint/2010/main" xmlns="" val="1674603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image" Target="../media/image6.gif"/><Relationship Id="rId7" Type="http://schemas.openxmlformats.org/officeDocument/2006/relationships/image" Target="../media/image10.gif"/><Relationship Id="rId2" Type="http://schemas.openxmlformats.org/officeDocument/2006/relationships/hyperlink" Target="http://www.academia.si/program/o-nas/kakovost-v-izobrazevanju/" TargetMode="External"/><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8.gif"/><Relationship Id="rId10" Type="http://schemas.openxmlformats.org/officeDocument/2006/relationships/image" Target="../media/image13.gif"/><Relationship Id="rId4" Type="http://schemas.openxmlformats.org/officeDocument/2006/relationships/image" Target="../media/image7.gif"/><Relationship Id="rId9" Type="http://schemas.openxmlformats.org/officeDocument/2006/relationships/image" Target="../media/image12.gif"/></Relationships>
</file>

<file path=ppt/slides/_rels/slide19.xml.rels><?xml version="1.0" encoding="UTF-8" standalone="yes"?>
<Relationships xmlns="http://schemas.openxmlformats.org/package/2006/relationships"><Relationship Id="rId8" Type="http://schemas.openxmlformats.org/officeDocument/2006/relationships/image" Target="../media/image20.jpeg"/><Relationship Id="rId13" Type="http://schemas.openxmlformats.org/officeDocument/2006/relationships/image" Target="../media/image25.png"/><Relationship Id="rId3" Type="http://schemas.openxmlformats.org/officeDocument/2006/relationships/image" Target="../media/image15.jpeg"/><Relationship Id="rId7" Type="http://schemas.openxmlformats.org/officeDocument/2006/relationships/image" Target="../media/image19.gif"/><Relationship Id="rId12" Type="http://schemas.openxmlformats.org/officeDocument/2006/relationships/image" Target="../media/image24.png"/><Relationship Id="rId2" Type="http://schemas.openxmlformats.org/officeDocument/2006/relationships/image" Target="../media/image14.png"/><Relationship Id="rId16"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18.jpeg"/><Relationship Id="rId11" Type="http://schemas.openxmlformats.org/officeDocument/2006/relationships/image" Target="../media/image23.png"/><Relationship Id="rId5" Type="http://schemas.openxmlformats.org/officeDocument/2006/relationships/image" Target="../media/image17.png"/><Relationship Id="rId1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 Id="rId14"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5.jpeg"/><Relationship Id="rId13" Type="http://schemas.openxmlformats.org/officeDocument/2006/relationships/image" Target="../media/image40.gif"/><Relationship Id="rId18" Type="http://schemas.openxmlformats.org/officeDocument/2006/relationships/image" Target="../media/image45.jpeg"/><Relationship Id="rId3" Type="http://schemas.openxmlformats.org/officeDocument/2006/relationships/image" Target="../media/image30.jpeg"/><Relationship Id="rId21" Type="http://schemas.openxmlformats.org/officeDocument/2006/relationships/image" Target="../media/image48.png"/><Relationship Id="rId7" Type="http://schemas.openxmlformats.org/officeDocument/2006/relationships/image" Target="../media/image34.jpeg"/><Relationship Id="rId12" Type="http://schemas.openxmlformats.org/officeDocument/2006/relationships/image" Target="../media/image39.jpeg"/><Relationship Id="rId17" Type="http://schemas.openxmlformats.org/officeDocument/2006/relationships/image" Target="../media/image44.png"/><Relationship Id="rId25" Type="http://schemas.openxmlformats.org/officeDocument/2006/relationships/image" Target="../media/image52.jpeg"/><Relationship Id="rId2" Type="http://schemas.openxmlformats.org/officeDocument/2006/relationships/image" Target="../media/image29.png"/><Relationship Id="rId16" Type="http://schemas.openxmlformats.org/officeDocument/2006/relationships/image" Target="../media/image43.gif"/><Relationship Id="rId20" Type="http://schemas.openxmlformats.org/officeDocument/2006/relationships/image" Target="../media/image47.jpeg"/><Relationship Id="rId1" Type="http://schemas.openxmlformats.org/officeDocument/2006/relationships/slideLayout" Target="../slideLayouts/slideLayout2.xml"/><Relationship Id="rId6" Type="http://schemas.openxmlformats.org/officeDocument/2006/relationships/image" Target="../media/image33.jpeg"/><Relationship Id="rId11" Type="http://schemas.openxmlformats.org/officeDocument/2006/relationships/image" Target="../media/image38.gif"/><Relationship Id="rId24" Type="http://schemas.openxmlformats.org/officeDocument/2006/relationships/image" Target="../media/image51.jpeg"/><Relationship Id="rId5" Type="http://schemas.openxmlformats.org/officeDocument/2006/relationships/image" Target="../media/image32.jpeg"/><Relationship Id="rId15" Type="http://schemas.openxmlformats.org/officeDocument/2006/relationships/image" Target="../media/image42.gif"/><Relationship Id="rId23" Type="http://schemas.openxmlformats.org/officeDocument/2006/relationships/image" Target="../media/image50.jpeg"/><Relationship Id="rId10" Type="http://schemas.openxmlformats.org/officeDocument/2006/relationships/image" Target="../media/image37.jpeg"/><Relationship Id="rId19" Type="http://schemas.openxmlformats.org/officeDocument/2006/relationships/image" Target="../media/image46.jpeg"/><Relationship Id="rId4" Type="http://schemas.openxmlformats.org/officeDocument/2006/relationships/image" Target="../media/image31.jpeg"/><Relationship Id="rId9" Type="http://schemas.openxmlformats.org/officeDocument/2006/relationships/image" Target="../media/image36.jpeg"/><Relationship Id="rId14" Type="http://schemas.openxmlformats.org/officeDocument/2006/relationships/image" Target="../media/image41.jpeg"/><Relationship Id="rId22" Type="http://schemas.openxmlformats.org/officeDocument/2006/relationships/image" Target="../media/image4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1"/>
            <a:ext cx="10363200" cy="1470025"/>
          </a:xfrm>
        </p:spPr>
        <p:txBody>
          <a:bodyPr>
            <a:normAutofit fontScale="90000"/>
          </a:bodyPr>
          <a:lstStyle/>
          <a:p>
            <a:r>
              <a:rPr lang="en-US" b="1" spc="-150" dirty="0" smtClean="0">
                <a:solidFill>
                  <a:srgbClr val="2F4796"/>
                </a:solidFill>
                <a:latin typeface="Arial" pitchFamily="34" charset="0"/>
                <a:cs typeface="Arial" pitchFamily="34" charset="0"/>
              </a:rPr>
              <a:t>Part-Time </a:t>
            </a:r>
            <a:r>
              <a:rPr lang="en-US" b="1" spc="-150" dirty="0" smtClean="0">
                <a:solidFill>
                  <a:srgbClr val="2F4796"/>
                </a:solidFill>
                <a:latin typeface="Arial" pitchFamily="34" charset="0"/>
                <a:cs typeface="Arial" pitchFamily="34" charset="0"/>
              </a:rPr>
              <a:t>and Short-Cycle Higher Education in the Republic of Slovenia – Academia Case</a:t>
            </a:r>
            <a:endParaRPr lang="en-US" b="1" spc="-150" dirty="0">
              <a:solidFill>
                <a:srgbClr val="2F4796"/>
              </a:solidFill>
              <a:latin typeface="Arial" pitchFamily="34" charset="0"/>
              <a:cs typeface="Arial" pitchFamily="34" charset="0"/>
            </a:endParaRPr>
          </a:p>
        </p:txBody>
      </p:sp>
      <p:sp>
        <p:nvSpPr>
          <p:cNvPr id="3" name="Subtitle 2"/>
          <p:cNvSpPr>
            <a:spLocks noGrp="1"/>
          </p:cNvSpPr>
          <p:nvPr>
            <p:ph type="subTitle" idx="1"/>
          </p:nvPr>
        </p:nvSpPr>
        <p:spPr>
          <a:xfrm>
            <a:off x="1854200" y="4800600"/>
            <a:ext cx="8534400" cy="838200"/>
          </a:xfrm>
        </p:spPr>
        <p:txBody>
          <a:bodyPr>
            <a:normAutofit/>
          </a:bodyPr>
          <a:lstStyle/>
          <a:p>
            <a:r>
              <a:rPr lang="sl-SI" sz="2400" dirty="0" smtClean="0"/>
              <a:t>July</a:t>
            </a:r>
            <a:r>
              <a:rPr lang="en-GB" sz="2400" dirty="0" smtClean="0"/>
              <a:t> </a:t>
            </a:r>
            <a:r>
              <a:rPr lang="en-GB" sz="2400" dirty="0" smtClean="0"/>
              <a:t>4, 2016</a:t>
            </a:r>
            <a:r>
              <a:rPr lang="sl-SI" sz="2400" dirty="0" smtClean="0"/>
              <a:t> in Belgrade</a:t>
            </a:r>
            <a:endParaRPr lang="en-GB" sz="2400" dirty="0" smtClean="0"/>
          </a:p>
          <a:p>
            <a:endParaRPr lang="en-US" sz="2400" dirty="0">
              <a:latin typeface="Arial" pitchFamily="34" charset="0"/>
              <a:cs typeface="Arial" pitchFamily="34" charset="0"/>
            </a:endParaRPr>
          </a:p>
        </p:txBody>
      </p:sp>
      <p:grpSp>
        <p:nvGrpSpPr>
          <p:cNvPr id="5" name="Group 4"/>
          <p:cNvGrpSpPr/>
          <p:nvPr/>
        </p:nvGrpSpPr>
        <p:grpSpPr>
          <a:xfrm>
            <a:off x="3111500" y="1295401"/>
            <a:ext cx="5969000" cy="1006623"/>
            <a:chOff x="1447800" y="762000"/>
            <a:chExt cx="5600700" cy="1259350"/>
          </a:xfrm>
        </p:grpSpPr>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47800" y="762000"/>
              <a:ext cx="2057400" cy="1259350"/>
            </a:xfrm>
            <a:prstGeom prst="rect">
              <a:avLst/>
            </a:prstGeom>
          </p:spPr>
        </p:pic>
        <p:pic>
          <p:nvPicPr>
            <p:cNvPr id="1028" name="Picture 4" descr="Co-funded by the Erasmus+ Programme of the European Unio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91000" y="984481"/>
              <a:ext cx="2857500" cy="814388"/>
            </a:xfrm>
            <a:prstGeom prst="rect">
              <a:avLst/>
            </a:prstGeom>
            <a:noFill/>
            <a:extLst>
              <a:ext uri="{909E8E84-426E-40DD-AFC4-6F175D3DCCD1}">
                <a14:hiddenFill xmlns:a14="http://schemas.microsoft.com/office/drawing/2010/main" xmlns="">
                  <a:solidFill>
                    <a:srgbClr val="FFFFFF"/>
                  </a:solidFill>
                </a14:hiddenFill>
              </a:ext>
            </a:extLst>
          </p:spPr>
        </p:pic>
      </p:grpSp>
      <p:cxnSp>
        <p:nvCxnSpPr>
          <p:cNvPr id="7" name="Straight Connector 6"/>
          <p:cNvCxnSpPr/>
          <p:nvPr/>
        </p:nvCxnSpPr>
        <p:spPr>
          <a:xfrm>
            <a:off x="1930400" y="2971800"/>
            <a:ext cx="83312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25091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Agenda</a:t>
            </a:r>
            <a:endParaRPr lang="en-GB" dirty="0"/>
          </a:p>
        </p:txBody>
      </p:sp>
      <p:sp>
        <p:nvSpPr>
          <p:cNvPr id="3" name="Označba mesta vsebine 2"/>
          <p:cNvSpPr>
            <a:spLocks noGrp="1"/>
          </p:cNvSpPr>
          <p:nvPr>
            <p:ph idx="1"/>
          </p:nvPr>
        </p:nvSpPr>
        <p:spPr/>
        <p:txBody>
          <a:bodyPr>
            <a:normAutofit/>
          </a:bodyPr>
          <a:lstStyle/>
          <a:p>
            <a:pPr marL="0" indent="0">
              <a:lnSpc>
                <a:spcPct val="150000"/>
              </a:lnSpc>
              <a:buNone/>
            </a:pPr>
            <a:r>
              <a:rPr lang="en-GB" sz="2000" dirty="0"/>
              <a:t>Legal framework for Part-Time and Short-Cycle Higher Education</a:t>
            </a:r>
          </a:p>
          <a:p>
            <a:pPr marL="0" indent="0">
              <a:lnSpc>
                <a:spcPct val="150000"/>
              </a:lnSpc>
              <a:buNone/>
            </a:pPr>
            <a:r>
              <a:rPr lang="en-GB" sz="2000" dirty="0"/>
              <a:t>Part-Time Higher Education and SCHE within HE Act </a:t>
            </a:r>
          </a:p>
          <a:p>
            <a:pPr marL="0" indent="0">
              <a:lnSpc>
                <a:spcPct val="150000"/>
              </a:lnSpc>
              <a:buNone/>
            </a:pPr>
            <a:r>
              <a:rPr lang="en-GB" sz="2000" dirty="0">
                <a:solidFill>
                  <a:srgbClr val="B02288"/>
                </a:solidFill>
              </a:rPr>
              <a:t>Short-Cycle Higher Education, Colleges of SCHE and PT studies within SCHE Act</a:t>
            </a:r>
          </a:p>
          <a:p>
            <a:pPr marL="0" indent="0">
              <a:lnSpc>
                <a:spcPct val="150000"/>
              </a:lnSpc>
              <a:buNone/>
            </a:pPr>
            <a:r>
              <a:rPr lang="en-GB" sz="2000" dirty="0"/>
              <a:t>Challenges</a:t>
            </a:r>
          </a:p>
          <a:p>
            <a:pPr marL="0" indent="0">
              <a:lnSpc>
                <a:spcPct val="150000"/>
              </a:lnSpc>
              <a:buNone/>
            </a:pPr>
            <a:r>
              <a:rPr lang="sl-SI" sz="2000" dirty="0" err="1"/>
              <a:t>Academia</a:t>
            </a:r>
            <a:r>
              <a:rPr lang="sl-SI" sz="2000" dirty="0"/>
              <a:t> </a:t>
            </a:r>
            <a:r>
              <a:rPr lang="sl-SI" sz="2000" dirty="0" err="1"/>
              <a:t>Case</a:t>
            </a:r>
            <a:endParaRPr lang="sl-SI" sz="2000" dirty="0"/>
          </a:p>
          <a:p>
            <a:pPr marL="0" indent="0">
              <a:lnSpc>
                <a:spcPct val="150000"/>
              </a:lnSpc>
              <a:buNone/>
            </a:pPr>
            <a:r>
              <a:rPr lang="en-GB" sz="2000" dirty="0"/>
              <a:t>Appendix</a:t>
            </a:r>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10</a:t>
            </a:fld>
            <a:endParaRPr lang="sl-SI"/>
          </a:p>
        </p:txBody>
      </p:sp>
    </p:spTree>
    <p:extLst>
      <p:ext uri="{BB962C8B-B14F-4D97-AF65-F5344CB8AC3E}">
        <p14:creationId xmlns:p14="http://schemas.microsoft.com/office/powerpoint/2010/main" xmlns="" val="4277054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SCHE in Slovenia is as well a regulated level of education</a:t>
            </a:r>
          </a:p>
        </p:txBody>
      </p:sp>
      <p:sp>
        <p:nvSpPr>
          <p:cNvPr id="3" name="Označba mesta vsebine 2"/>
          <p:cNvSpPr>
            <a:spLocks noGrp="1"/>
          </p:cNvSpPr>
          <p:nvPr>
            <p:ph idx="1"/>
          </p:nvPr>
        </p:nvSpPr>
        <p:spPr>
          <a:xfrm>
            <a:off x="931506" y="1690688"/>
            <a:ext cx="3388567" cy="2317167"/>
          </a:xfrm>
          <a:solidFill>
            <a:schemeClr val="bg1">
              <a:lumMod val="85000"/>
            </a:schemeClr>
          </a:solidFill>
          <a:ln>
            <a:noFill/>
          </a:ln>
        </p:spPr>
        <p:txBody>
          <a:bodyPr>
            <a:normAutofit fontScale="47500" lnSpcReduction="20000"/>
          </a:bodyPr>
          <a:lstStyle/>
          <a:p>
            <a:pPr marL="0" indent="0">
              <a:buNone/>
            </a:pPr>
            <a:r>
              <a:rPr lang="en-GB" b="1" dirty="0"/>
              <a:t>Level 6/1</a:t>
            </a:r>
          </a:p>
          <a:p>
            <a:pPr marL="0" indent="0">
              <a:buNone/>
            </a:pPr>
            <a:r>
              <a:rPr lang="en-GB" b="1" dirty="0"/>
              <a:t>120 ECTS / 4 semesters</a:t>
            </a:r>
          </a:p>
          <a:p>
            <a:pPr marL="0" indent="0">
              <a:buNone/>
            </a:pPr>
            <a:r>
              <a:rPr lang="en-GB" b="1" dirty="0"/>
              <a:t>2-year study programme</a:t>
            </a:r>
          </a:p>
          <a:p>
            <a:pPr marL="0" indent="0">
              <a:buNone/>
            </a:pPr>
            <a:r>
              <a:rPr lang="en-GB" b="1" dirty="0"/>
              <a:t>Curriculum:</a:t>
            </a:r>
          </a:p>
          <a:p>
            <a:pPr lvl="1"/>
            <a:r>
              <a:rPr lang="en-GB" b="1" dirty="0"/>
              <a:t>20% lectures</a:t>
            </a:r>
          </a:p>
          <a:p>
            <a:pPr lvl="1"/>
            <a:r>
              <a:rPr lang="en-GB" b="1" dirty="0"/>
              <a:t>40% lab. work</a:t>
            </a:r>
          </a:p>
          <a:p>
            <a:pPr lvl="1"/>
            <a:r>
              <a:rPr lang="en-GB" b="1" dirty="0"/>
              <a:t>40% work-based learning</a:t>
            </a:r>
          </a:p>
          <a:p>
            <a:pPr marL="0" indent="0">
              <a:buNone/>
            </a:pPr>
            <a:r>
              <a:rPr lang="en-GB" b="1" dirty="0"/>
              <a:t>Based on national qualification </a:t>
            </a:r>
            <a:br>
              <a:rPr lang="en-GB" b="1" dirty="0"/>
            </a:br>
            <a:r>
              <a:rPr lang="en-GB" b="1" dirty="0"/>
              <a:t>framework and industry demands</a:t>
            </a:r>
          </a:p>
          <a:p>
            <a:pPr marL="0" indent="0">
              <a:buNone/>
            </a:pPr>
            <a:endParaRPr lang="en-GB" dirty="0"/>
          </a:p>
        </p:txBody>
      </p:sp>
      <p:sp>
        <p:nvSpPr>
          <p:cNvPr id="7" name="Označba mesta številke diapozitiva 6"/>
          <p:cNvSpPr>
            <a:spLocks noGrp="1"/>
          </p:cNvSpPr>
          <p:nvPr>
            <p:ph type="sldNum" sz="quarter" idx="12"/>
          </p:nvPr>
        </p:nvSpPr>
        <p:spPr/>
        <p:txBody>
          <a:bodyPr/>
          <a:lstStyle/>
          <a:p>
            <a:fld id="{BFE896EB-FA31-459A-9175-6AED3FE28687}" type="slidenum">
              <a:rPr lang="sl-SI" smtClean="0"/>
              <a:pPr/>
              <a:t>11</a:t>
            </a:fld>
            <a:endParaRPr lang="sl-SI"/>
          </a:p>
        </p:txBody>
      </p:sp>
      <p:sp>
        <p:nvSpPr>
          <p:cNvPr id="4" name="PoljeZBesedilom 3"/>
          <p:cNvSpPr txBox="1"/>
          <p:nvPr/>
        </p:nvSpPr>
        <p:spPr>
          <a:xfrm>
            <a:off x="931506" y="4226767"/>
            <a:ext cx="10422294" cy="2160000"/>
          </a:xfrm>
          <a:prstGeom prst="rect">
            <a:avLst/>
          </a:prstGeom>
          <a:noFill/>
        </p:spPr>
        <p:txBody>
          <a:bodyPr wrap="square" numCol="3" rtlCol="0">
            <a:spAutoFit/>
          </a:bodyPr>
          <a:lstStyle/>
          <a:p>
            <a:pPr marL="285750" indent="-285750">
              <a:buFont typeface="+mj-lt"/>
              <a:buAutoNum type="arabicPeriod"/>
            </a:pPr>
            <a:r>
              <a:rPr lang="en-GB" sz="1200" dirty="0">
                <a:latin typeface="Arial" panose="020B0604020202020204" pitchFamily="34" charset="0"/>
                <a:cs typeface="Arial" panose="020B0604020202020204" pitchFamily="34" charset="0"/>
              </a:rPr>
              <a:t>Car-Service Management</a:t>
            </a:r>
          </a:p>
          <a:p>
            <a:pPr marL="285750" indent="-285750">
              <a:buFont typeface="+mj-lt"/>
              <a:buAutoNum type="arabicPeriod"/>
            </a:pPr>
            <a:r>
              <a:rPr lang="en-GB" sz="1200" dirty="0">
                <a:latin typeface="Arial" panose="020B0604020202020204" pitchFamily="34" charset="0"/>
                <a:cs typeface="Arial" panose="020B0604020202020204" pitchFamily="34" charset="0"/>
              </a:rPr>
              <a:t>Bionics</a:t>
            </a:r>
          </a:p>
          <a:p>
            <a:pPr marL="285750" indent="-285750">
              <a:buFont typeface="+mj-lt"/>
              <a:buAutoNum type="arabicPeriod"/>
            </a:pPr>
            <a:r>
              <a:rPr lang="en-GB" sz="1200" dirty="0">
                <a:latin typeface="Arial" panose="020B0604020202020204" pitchFamily="34" charset="0"/>
                <a:cs typeface="Arial" panose="020B0604020202020204" pitchFamily="34" charset="0"/>
              </a:rPr>
              <a:t>Economics</a:t>
            </a:r>
          </a:p>
          <a:p>
            <a:pPr marL="285750" indent="-285750">
              <a:buFont typeface="+mj-lt"/>
              <a:buAutoNum type="arabicPeriod"/>
            </a:pPr>
            <a:r>
              <a:rPr lang="en-GB" sz="1200" dirty="0">
                <a:latin typeface="Arial" panose="020B0604020202020204" pitchFamily="34" charset="0"/>
                <a:cs typeface="Arial" panose="020B0604020202020204" pitchFamily="34" charset="0"/>
              </a:rPr>
              <a:t>Power Engineering</a:t>
            </a:r>
          </a:p>
          <a:p>
            <a:pPr marL="285750" indent="-285750">
              <a:buFont typeface="+mj-lt"/>
              <a:buAutoNum type="arabicPeriod"/>
            </a:pPr>
            <a:r>
              <a:rPr lang="en-GB" sz="1200" dirty="0">
                <a:latin typeface="Arial" panose="020B0604020202020204" pitchFamily="34" charset="0"/>
                <a:cs typeface="Arial" panose="020B0604020202020204" pitchFamily="34" charset="0"/>
              </a:rPr>
              <a:t>Electronics</a:t>
            </a:r>
          </a:p>
          <a:p>
            <a:pPr marL="285750" indent="-285750">
              <a:buFont typeface="+mj-lt"/>
              <a:buAutoNum type="arabicPeriod"/>
            </a:pPr>
            <a:r>
              <a:rPr lang="en-GB" sz="1200" dirty="0">
                <a:latin typeface="Arial" panose="020B0604020202020204" pitchFamily="34" charset="0"/>
                <a:cs typeface="Arial" panose="020B0604020202020204" pitchFamily="34" charset="0"/>
              </a:rPr>
              <a:t>Photography</a:t>
            </a:r>
          </a:p>
          <a:p>
            <a:pPr marL="285750" indent="-285750">
              <a:buFont typeface="+mj-lt"/>
              <a:buAutoNum type="arabicPeriod"/>
            </a:pPr>
            <a:r>
              <a:rPr lang="en-GB" sz="1200" dirty="0">
                <a:latin typeface="Arial" panose="020B0604020202020204" pitchFamily="34" charset="0"/>
                <a:cs typeface="Arial" panose="020B0604020202020204" pitchFamily="34" charset="0"/>
              </a:rPr>
              <a:t>Terotechnology and Mining</a:t>
            </a:r>
          </a:p>
          <a:p>
            <a:pPr marL="285750" indent="-285750">
              <a:buFont typeface="+mj-lt"/>
              <a:buAutoNum type="arabicPeriod"/>
            </a:pPr>
            <a:r>
              <a:rPr lang="en-GB" sz="1200" dirty="0">
                <a:latin typeface="Arial" panose="020B0604020202020204" pitchFamily="34" charset="0"/>
                <a:cs typeface="Arial" panose="020B0604020202020204" pitchFamily="34" charset="0"/>
              </a:rPr>
              <a:t>Hospitality and Tourism</a:t>
            </a:r>
          </a:p>
          <a:p>
            <a:pPr marL="285750" indent="-285750">
              <a:buFont typeface="+mj-lt"/>
              <a:buAutoNum type="arabicPeriod"/>
            </a:pPr>
            <a:r>
              <a:rPr lang="en-GB" sz="1200" dirty="0">
                <a:latin typeface="Arial" panose="020B0604020202020204" pitchFamily="34" charset="0"/>
                <a:cs typeface="Arial" panose="020B0604020202020204" pitchFamily="34" charset="0"/>
              </a:rPr>
              <a:t>Forestry and Hunting</a:t>
            </a:r>
          </a:p>
          <a:p>
            <a:pPr marL="285750" indent="-285750">
              <a:buFont typeface="+mj-lt"/>
              <a:buAutoNum type="arabicPeriod"/>
            </a:pPr>
            <a:r>
              <a:rPr lang="en-GB" sz="1200" dirty="0">
                <a:latin typeface="Arial" panose="020B0604020202020204" pitchFamily="34" charset="0"/>
                <a:cs typeface="Arial" panose="020B0604020202020204" pitchFamily="34" charset="0"/>
              </a:rPr>
              <a:t>Construction</a:t>
            </a:r>
          </a:p>
          <a:p>
            <a:pPr marL="285750" indent="-285750">
              <a:buFont typeface="+mj-lt"/>
              <a:buAutoNum type="arabicPeriod"/>
            </a:pPr>
            <a:r>
              <a:rPr lang="en-GB" sz="1200" dirty="0">
                <a:latin typeface="Arial" panose="020B0604020202020204" pitchFamily="34" charset="0"/>
                <a:cs typeface="Arial" panose="020B0604020202020204" pitchFamily="34" charset="0"/>
              </a:rPr>
              <a:t>Floristics / Horticulture</a:t>
            </a:r>
          </a:p>
          <a:p>
            <a:pPr marL="285750" indent="-285750">
              <a:buFont typeface="+mj-lt"/>
              <a:buAutoNum type="arabicPeriod"/>
            </a:pPr>
            <a:r>
              <a:rPr lang="en-GB" sz="1200" dirty="0">
                <a:latin typeface="Arial" panose="020B0604020202020204" pitchFamily="34" charset="0"/>
                <a:cs typeface="Arial" panose="020B0604020202020204" pitchFamily="34" charset="0"/>
              </a:rPr>
              <a:t>Informatics / Computer Science</a:t>
            </a:r>
          </a:p>
          <a:p>
            <a:pPr marL="285750" indent="-285750">
              <a:buFont typeface="+mj-lt"/>
              <a:buAutoNum type="arabicPeriod"/>
            </a:pPr>
            <a:r>
              <a:rPr lang="en-GB" sz="1200" dirty="0">
                <a:latin typeface="Arial" panose="020B0604020202020204" pitchFamily="34" charset="0"/>
                <a:cs typeface="Arial" panose="020B0604020202020204" pitchFamily="34" charset="0"/>
              </a:rPr>
              <a:t>Cosmetics</a:t>
            </a:r>
          </a:p>
          <a:p>
            <a:pPr marL="285750" indent="-285750">
              <a:buFont typeface="+mj-lt"/>
              <a:buAutoNum type="arabicPeriod"/>
            </a:pPr>
            <a:r>
              <a:rPr lang="en-GB" sz="1200" dirty="0">
                <a:latin typeface="Arial" panose="020B0604020202020204" pitchFamily="34" charset="0"/>
                <a:cs typeface="Arial" panose="020B0604020202020204" pitchFamily="34" charset="0"/>
              </a:rPr>
              <a:t>Wood Processing Technology</a:t>
            </a:r>
          </a:p>
          <a:p>
            <a:pPr marL="285750" indent="-285750">
              <a:buFont typeface="+mj-lt"/>
              <a:buAutoNum type="arabicPeriod"/>
            </a:pPr>
            <a:r>
              <a:rPr lang="en-GB" sz="1200" dirty="0">
                <a:latin typeface="Arial" panose="020B0604020202020204" pitchFamily="34" charset="0"/>
                <a:cs typeface="Arial" panose="020B0604020202020204" pitchFamily="34" charset="0"/>
              </a:rPr>
              <a:t>Logistics Engineering</a:t>
            </a:r>
          </a:p>
          <a:p>
            <a:pPr marL="285750" indent="-285750">
              <a:buFont typeface="+mj-lt"/>
              <a:buAutoNum type="arabicPeriod"/>
            </a:pPr>
            <a:r>
              <a:rPr lang="en-GB" sz="1200" dirty="0">
                <a:latin typeface="Arial" panose="020B0604020202020204" pitchFamily="34" charset="0"/>
                <a:cs typeface="Arial" panose="020B0604020202020204" pitchFamily="34" charset="0"/>
              </a:rPr>
              <a:t>Media Production</a:t>
            </a:r>
          </a:p>
          <a:p>
            <a:pPr marL="285750" indent="-285750">
              <a:buFont typeface="+mj-lt"/>
              <a:buAutoNum type="arabicPeriod"/>
            </a:pPr>
            <a:r>
              <a:rPr lang="en-GB" sz="1200" dirty="0">
                <a:latin typeface="Arial" panose="020B0604020202020204" pitchFamily="34" charset="0"/>
                <a:cs typeface="Arial" panose="020B0604020202020204" pitchFamily="34" charset="0"/>
              </a:rPr>
              <a:t>Mechatronics</a:t>
            </a:r>
          </a:p>
          <a:p>
            <a:pPr marL="285750" indent="-285750">
              <a:buFont typeface="+mj-lt"/>
              <a:buAutoNum type="arabicPeriod"/>
            </a:pPr>
            <a:r>
              <a:rPr lang="en-GB" sz="1200" dirty="0">
                <a:latin typeface="Arial" panose="020B0604020202020204" pitchFamily="34" charset="0"/>
                <a:cs typeface="Arial" panose="020B0604020202020204" pitchFamily="34" charset="0"/>
              </a:rPr>
              <a:t>Nature Protection</a:t>
            </a:r>
          </a:p>
          <a:p>
            <a:pPr marL="285750" indent="-285750">
              <a:buFont typeface="+mj-lt"/>
              <a:buAutoNum type="arabicPeriod"/>
            </a:pPr>
            <a:r>
              <a:rPr lang="en-GB" sz="1200" dirty="0">
                <a:latin typeface="Arial" panose="020B0604020202020204" pitchFamily="34" charset="0"/>
                <a:cs typeface="Arial" panose="020B0604020202020204" pitchFamily="34" charset="0"/>
              </a:rPr>
              <a:t>Design of Materials</a:t>
            </a:r>
          </a:p>
          <a:p>
            <a:pPr marL="285750" indent="-285750">
              <a:buFont typeface="+mj-lt"/>
              <a:buAutoNum type="arabicPeriod"/>
            </a:pPr>
            <a:r>
              <a:rPr lang="en-GB" sz="1200" dirty="0">
                <a:latin typeface="Arial" panose="020B0604020202020204" pitchFamily="34" charset="0"/>
                <a:cs typeface="Arial" panose="020B0604020202020204" pitchFamily="34" charset="0"/>
              </a:rPr>
              <a:t>Social Network Organizer</a:t>
            </a:r>
          </a:p>
          <a:p>
            <a:pPr marL="285750" indent="-285750">
              <a:buFont typeface="+mj-lt"/>
              <a:buAutoNum type="arabicPeriod"/>
            </a:pPr>
            <a:r>
              <a:rPr lang="en-GB" sz="1200" dirty="0">
                <a:latin typeface="Arial" panose="020B0604020202020204" pitchFamily="34" charset="0"/>
                <a:cs typeface="Arial" panose="020B0604020202020204" pitchFamily="34" charset="0"/>
              </a:rPr>
              <a:t>Business Secretary</a:t>
            </a:r>
          </a:p>
          <a:p>
            <a:pPr marL="285750" indent="-285750">
              <a:buFont typeface="+mj-lt"/>
              <a:buAutoNum type="arabicPeriod"/>
            </a:pPr>
            <a:r>
              <a:rPr lang="en-GB" sz="1200" dirty="0">
                <a:latin typeface="Arial" panose="020B0604020202020204" pitchFamily="34" charset="0"/>
                <a:cs typeface="Arial" panose="020B0604020202020204" pitchFamily="34" charset="0"/>
              </a:rPr>
              <a:t>Developing Visual Communication and Marketing</a:t>
            </a:r>
          </a:p>
          <a:p>
            <a:pPr marL="285750" indent="-285750">
              <a:buFont typeface="+mj-lt"/>
              <a:buAutoNum type="arabicPeriod"/>
            </a:pPr>
            <a:r>
              <a:rPr lang="en-GB" sz="1200" dirty="0">
                <a:latin typeface="Arial" panose="020B0604020202020204" pitchFamily="34" charset="0"/>
                <a:cs typeface="Arial" panose="020B0604020202020204" pitchFamily="34" charset="0"/>
              </a:rPr>
              <a:t>Mechanical Engineering</a:t>
            </a:r>
          </a:p>
          <a:p>
            <a:pPr marL="285750" indent="-285750">
              <a:buFont typeface="+mj-lt"/>
              <a:buAutoNum type="arabicPeriod"/>
            </a:pPr>
            <a:r>
              <a:rPr lang="en-GB" sz="1200" dirty="0">
                <a:latin typeface="Arial" panose="020B0604020202020204" pitchFamily="34" charset="0"/>
                <a:cs typeface="Arial" panose="020B0604020202020204" pitchFamily="34" charset="0"/>
              </a:rPr>
              <a:t>Telecommunications</a:t>
            </a:r>
          </a:p>
          <a:p>
            <a:pPr marL="285750" indent="-285750">
              <a:buFont typeface="+mj-lt"/>
              <a:buAutoNum type="arabicPeriod"/>
            </a:pPr>
            <a:r>
              <a:rPr lang="en-GB" sz="1200" dirty="0">
                <a:latin typeface="Arial" panose="020B0604020202020204" pitchFamily="34" charset="0"/>
                <a:cs typeface="Arial" panose="020B0604020202020204" pitchFamily="34" charset="0"/>
              </a:rPr>
              <a:t>Countryside and landscape management</a:t>
            </a:r>
          </a:p>
          <a:p>
            <a:pPr marL="285750" indent="-285750">
              <a:buFont typeface="+mj-lt"/>
              <a:buAutoNum type="arabicPeriod"/>
            </a:pPr>
            <a:r>
              <a:rPr lang="en-GB" sz="1200" dirty="0">
                <a:latin typeface="Arial" panose="020B0604020202020204" pitchFamily="34" charset="0"/>
                <a:cs typeface="Arial" panose="020B0604020202020204" pitchFamily="34" charset="0"/>
              </a:rPr>
              <a:t>Security Engineering</a:t>
            </a:r>
          </a:p>
          <a:p>
            <a:pPr marL="285750" indent="-285750">
              <a:buFont typeface="+mj-lt"/>
              <a:buAutoNum type="arabicPeriod"/>
            </a:pPr>
            <a:r>
              <a:rPr lang="en-GB" sz="1200" dirty="0">
                <a:latin typeface="Arial" panose="020B0604020202020204" pitchFamily="34" charset="0"/>
                <a:cs typeface="Arial" panose="020B0604020202020204" pitchFamily="34" charset="0"/>
              </a:rPr>
              <a:t>Environmental protection and sanitation</a:t>
            </a:r>
          </a:p>
          <a:p>
            <a:pPr marL="285750" indent="-285750">
              <a:buFont typeface="+mj-lt"/>
              <a:buAutoNum type="arabicPeriod"/>
            </a:pPr>
            <a:r>
              <a:rPr lang="en-GB" sz="1200" dirty="0">
                <a:latin typeface="Arial" panose="020B0604020202020204" pitchFamily="34" charset="0"/>
                <a:cs typeface="Arial" panose="020B0604020202020204" pitchFamily="34" charset="0"/>
              </a:rPr>
              <a:t>Wellness </a:t>
            </a:r>
          </a:p>
          <a:p>
            <a:pPr marL="285750" indent="-285750">
              <a:buFont typeface="+mj-lt"/>
              <a:buAutoNum type="arabicPeriod"/>
            </a:pPr>
            <a:r>
              <a:rPr lang="en-GB" sz="1200" dirty="0">
                <a:latin typeface="Arial" panose="020B0604020202020204" pitchFamily="34" charset="0"/>
                <a:cs typeface="Arial" panose="020B0604020202020204" pitchFamily="34" charset="0"/>
              </a:rPr>
              <a:t>Senior Police Officer</a:t>
            </a:r>
          </a:p>
          <a:p>
            <a:pPr marL="285750" indent="-285750">
              <a:buFont typeface="+mj-lt"/>
              <a:buAutoNum type="arabicPeriod"/>
            </a:pPr>
            <a:r>
              <a:rPr lang="en-GB" sz="1200" dirty="0">
                <a:latin typeface="Arial" panose="020B0604020202020204" pitchFamily="34" charset="0"/>
                <a:cs typeface="Arial" panose="020B0604020202020204" pitchFamily="34" charset="0"/>
              </a:rPr>
              <a:t>Food Technology and Nutrition</a:t>
            </a:r>
          </a:p>
        </p:txBody>
      </p:sp>
      <p:graphicFrame>
        <p:nvGraphicFramePr>
          <p:cNvPr id="5" name="Grafikon 4"/>
          <p:cNvGraphicFramePr>
            <a:graphicFrameLocks/>
          </p:cNvGraphicFramePr>
          <p:nvPr>
            <p:extLst>
              <p:ext uri="{D42A27DB-BD31-4B8C-83A1-F6EECF244321}">
                <p14:modId xmlns:p14="http://schemas.microsoft.com/office/powerpoint/2010/main" xmlns="" val="2330963858"/>
              </p:ext>
            </p:extLst>
          </p:nvPr>
        </p:nvGraphicFramePr>
        <p:xfrm>
          <a:off x="4618652" y="1690688"/>
          <a:ext cx="7033727" cy="23171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026404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Part-Time SCHE Regulated on a National Level</a:t>
            </a:r>
          </a:p>
        </p:txBody>
      </p:sp>
      <p:sp>
        <p:nvSpPr>
          <p:cNvPr id="3" name="Označba mesta vsebine 2"/>
          <p:cNvSpPr>
            <a:spLocks noGrp="1"/>
          </p:cNvSpPr>
          <p:nvPr>
            <p:ph idx="1"/>
          </p:nvPr>
        </p:nvSpPr>
        <p:spPr>
          <a:xfrm>
            <a:off x="838200" y="1825626"/>
            <a:ext cx="10515600" cy="385730"/>
          </a:xfrm>
        </p:spPr>
        <p:txBody>
          <a:bodyPr>
            <a:normAutofit fontScale="55000" lnSpcReduction="20000"/>
          </a:bodyPr>
          <a:lstStyle/>
          <a:p>
            <a:pPr marL="0" indent="0">
              <a:buNone/>
            </a:pPr>
            <a:r>
              <a:rPr lang="en-GB" b="1" dirty="0"/>
              <a:t>Instruction on SHCE study programme implementation adjustments for part-time students</a:t>
            </a:r>
          </a:p>
        </p:txBody>
      </p:sp>
      <p:sp>
        <p:nvSpPr>
          <p:cNvPr id="15" name="Označba mesta številke diapozitiva 14"/>
          <p:cNvSpPr>
            <a:spLocks noGrp="1"/>
          </p:cNvSpPr>
          <p:nvPr>
            <p:ph type="sldNum" sz="quarter" idx="12"/>
          </p:nvPr>
        </p:nvSpPr>
        <p:spPr/>
        <p:txBody>
          <a:bodyPr/>
          <a:lstStyle/>
          <a:p>
            <a:fld id="{BFE896EB-FA31-459A-9175-6AED3FE28687}" type="slidenum">
              <a:rPr lang="sl-SI" smtClean="0"/>
              <a:pPr/>
              <a:t>12</a:t>
            </a:fld>
            <a:endParaRPr lang="sl-SI"/>
          </a:p>
        </p:txBody>
      </p:sp>
      <p:sp>
        <p:nvSpPr>
          <p:cNvPr id="5" name="Desna puščica 4"/>
          <p:cNvSpPr/>
          <p:nvPr/>
        </p:nvSpPr>
        <p:spPr>
          <a:xfrm rot="5400000">
            <a:off x="5533054" y="1306855"/>
            <a:ext cx="653143" cy="2732022"/>
          </a:xfrm>
          <a:prstGeom prst="rightArrow">
            <a:avLst>
              <a:gd name="adj1" fmla="val 71858"/>
              <a:gd name="adj2" fmla="val 50000"/>
            </a:avLst>
          </a:prstGeom>
          <a:solidFill>
            <a:srgbClr val="535353"/>
          </a:solidFill>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r>
              <a:rPr lang="en-GB" sz="1200" dirty="0">
                <a:latin typeface="Arial" panose="020B0604020202020204" pitchFamily="34" charset="0"/>
                <a:cs typeface="Arial" panose="020B0604020202020204" pitchFamily="34" charset="0"/>
              </a:rPr>
              <a:t>IN PRACTISE</a:t>
            </a:r>
            <a:endParaRPr lang="sl-SI" sz="1200" dirty="0">
              <a:latin typeface="Arial" panose="020B0604020202020204" pitchFamily="34" charset="0"/>
              <a:cs typeface="Arial" panose="020B0604020202020204" pitchFamily="34" charset="0"/>
            </a:endParaRPr>
          </a:p>
        </p:txBody>
      </p:sp>
      <p:sp>
        <p:nvSpPr>
          <p:cNvPr id="7" name="PoljeZBesedilom 6"/>
          <p:cNvSpPr txBox="1"/>
          <p:nvPr/>
        </p:nvSpPr>
        <p:spPr>
          <a:xfrm>
            <a:off x="838200" y="3204712"/>
            <a:ext cx="6387437" cy="1015663"/>
          </a:xfrm>
          <a:prstGeom prst="rect">
            <a:avLst/>
          </a:prstGeom>
          <a:noFill/>
        </p:spPr>
        <p:txBody>
          <a:bodyPr wrap="square" rtlCol="0">
            <a:spAutoFit/>
          </a:bodyPr>
          <a:lstStyle/>
          <a:p>
            <a:pPr marL="285750" indent="-28575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Sessions</a:t>
            </a:r>
            <a:r>
              <a:rPr lang="en-GB" sz="1200" dirty="0">
                <a:solidFill>
                  <a:srgbClr val="535353"/>
                </a:solidFill>
                <a:latin typeface="Arial" panose="020B0604020202020204" pitchFamily="34" charset="0"/>
                <a:cs typeface="Arial" panose="020B0604020202020204" pitchFamily="34" charset="0"/>
              </a:rPr>
              <a:t> Twice – Three times a Week 4.30pm – 7.30pm</a:t>
            </a:r>
          </a:p>
          <a:p>
            <a:pPr marL="285750" indent="-28575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Duration</a:t>
            </a:r>
            <a:r>
              <a:rPr lang="en-GB" sz="1200" dirty="0">
                <a:solidFill>
                  <a:srgbClr val="535353"/>
                </a:solidFill>
                <a:latin typeface="Arial" panose="020B0604020202020204" pitchFamily="34" charset="0"/>
                <a:cs typeface="Arial" panose="020B0604020202020204" pitchFamily="34" charset="0"/>
              </a:rPr>
              <a:t> of part-time study is equal to full time-study</a:t>
            </a:r>
          </a:p>
          <a:p>
            <a:pPr marL="285750" indent="-28575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Learning</a:t>
            </a:r>
            <a:r>
              <a:rPr lang="en-GB" sz="1200" dirty="0">
                <a:solidFill>
                  <a:srgbClr val="535353"/>
                </a:solidFill>
                <a:latin typeface="Arial" panose="020B0604020202020204" pitchFamily="34" charset="0"/>
                <a:cs typeface="Arial" panose="020B0604020202020204" pitchFamily="34" charset="0"/>
              </a:rPr>
              <a:t> </a:t>
            </a:r>
            <a:r>
              <a:rPr lang="en-GB" sz="1200" b="1" dirty="0">
                <a:solidFill>
                  <a:srgbClr val="535353"/>
                </a:solidFill>
                <a:latin typeface="Arial" panose="020B0604020202020204" pitchFamily="34" charset="0"/>
                <a:cs typeface="Arial" panose="020B0604020202020204" pitchFamily="34" charset="0"/>
              </a:rPr>
              <a:t>outcomes</a:t>
            </a:r>
            <a:r>
              <a:rPr lang="en-GB" sz="1200" dirty="0">
                <a:solidFill>
                  <a:srgbClr val="535353"/>
                </a:solidFill>
                <a:latin typeface="Arial" panose="020B0604020202020204" pitchFamily="34" charset="0"/>
                <a:cs typeface="Arial" panose="020B0604020202020204" pitchFamily="34" charset="0"/>
              </a:rPr>
              <a:t> are </a:t>
            </a:r>
            <a:r>
              <a:rPr lang="en-GB" sz="1200" b="1" dirty="0">
                <a:solidFill>
                  <a:srgbClr val="535353"/>
                </a:solidFill>
                <a:latin typeface="Arial" panose="020B0604020202020204" pitchFamily="34" charset="0"/>
                <a:cs typeface="Arial" panose="020B0604020202020204" pitchFamily="34" charset="0"/>
              </a:rPr>
              <a:t>expected</a:t>
            </a:r>
            <a:r>
              <a:rPr lang="en-GB" sz="1200" dirty="0">
                <a:solidFill>
                  <a:srgbClr val="535353"/>
                </a:solidFill>
                <a:latin typeface="Arial" panose="020B0604020202020204" pitchFamily="34" charset="0"/>
                <a:cs typeface="Arial" panose="020B0604020202020204" pitchFamily="34" charset="0"/>
              </a:rPr>
              <a:t> to be equal between full-time and part-time studies</a:t>
            </a:r>
          </a:p>
          <a:p>
            <a:pPr marL="285750" indent="-2857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Part-time study may be implemented partly or fully </a:t>
            </a:r>
            <a:r>
              <a:rPr lang="en-GB" sz="1200" b="1" dirty="0">
                <a:solidFill>
                  <a:srgbClr val="535353"/>
                </a:solidFill>
                <a:latin typeface="Arial" panose="020B0604020202020204" pitchFamily="34" charset="0"/>
                <a:cs typeface="Arial" panose="020B0604020202020204" pitchFamily="34" charset="0"/>
              </a:rPr>
              <a:t>online</a:t>
            </a:r>
            <a:r>
              <a:rPr lang="en-GB" sz="1200" dirty="0">
                <a:solidFill>
                  <a:srgbClr val="535353"/>
                </a:solidFill>
                <a:latin typeface="Arial" panose="020B0604020202020204" pitchFamily="34" charset="0"/>
                <a:cs typeface="Arial" panose="020B0604020202020204" pitchFamily="34" charset="0"/>
              </a:rPr>
              <a:t> – including examination</a:t>
            </a:r>
          </a:p>
          <a:p>
            <a:pPr marL="285750" indent="-28575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70%</a:t>
            </a:r>
            <a:r>
              <a:rPr lang="en-GB" sz="1200" dirty="0">
                <a:solidFill>
                  <a:srgbClr val="535353"/>
                </a:solidFill>
                <a:latin typeface="Arial" panose="020B0604020202020204" pitchFamily="34" charset="0"/>
                <a:cs typeface="Arial" panose="020B0604020202020204" pitchFamily="34" charset="0"/>
              </a:rPr>
              <a:t> of total hours is implemented for part-time students</a:t>
            </a:r>
          </a:p>
        </p:txBody>
      </p:sp>
      <p:cxnSp>
        <p:nvCxnSpPr>
          <p:cNvPr id="8" name="Raven povezovalnik 7"/>
          <p:cNvCxnSpPr/>
          <p:nvPr/>
        </p:nvCxnSpPr>
        <p:spPr>
          <a:xfrm>
            <a:off x="7220050" y="3191315"/>
            <a:ext cx="5587" cy="2892244"/>
          </a:xfrm>
          <a:prstGeom prst="line">
            <a:avLst/>
          </a:prstGeom>
          <a:ln w="19050">
            <a:solidFill>
              <a:srgbClr val="B02288"/>
            </a:solidFill>
          </a:ln>
        </p:spPr>
        <p:style>
          <a:lnRef idx="1">
            <a:schemeClr val="accent1"/>
          </a:lnRef>
          <a:fillRef idx="0">
            <a:schemeClr val="accent1"/>
          </a:fillRef>
          <a:effectRef idx="0">
            <a:schemeClr val="accent1"/>
          </a:effectRef>
          <a:fontRef idx="minor">
            <a:schemeClr val="tx1"/>
          </a:fontRef>
        </p:style>
      </p:cxnSp>
      <p:sp>
        <p:nvSpPr>
          <p:cNvPr id="10" name="PoljeZBesedilom 9"/>
          <p:cNvSpPr txBox="1"/>
          <p:nvPr/>
        </p:nvSpPr>
        <p:spPr>
          <a:xfrm>
            <a:off x="838200" y="4590727"/>
            <a:ext cx="4242951" cy="830997"/>
          </a:xfrm>
          <a:prstGeom prst="rect">
            <a:avLst/>
          </a:prstGeom>
          <a:noFill/>
        </p:spPr>
        <p:txBody>
          <a:bodyPr wrap="square" rtlCol="0">
            <a:spAutoFit/>
          </a:bodyPr>
          <a:lstStyle/>
          <a:p>
            <a:pPr marL="285750" indent="-2857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Part-time study is </a:t>
            </a:r>
            <a:r>
              <a:rPr lang="en-GB" sz="1200" b="1" dirty="0">
                <a:solidFill>
                  <a:srgbClr val="535353"/>
                </a:solidFill>
                <a:latin typeface="Arial" panose="020B0604020202020204" pitchFamily="34" charset="0"/>
                <a:cs typeface="Arial" panose="020B0604020202020204" pitchFamily="34" charset="0"/>
              </a:rPr>
              <a:t>self-paid study</a:t>
            </a:r>
            <a:endParaRPr lang="en-GB" sz="1200" dirty="0">
              <a:solidFill>
                <a:srgbClr val="535353"/>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Students are usually </a:t>
            </a:r>
            <a:r>
              <a:rPr lang="en-GB" sz="1200" b="1" dirty="0">
                <a:solidFill>
                  <a:srgbClr val="535353"/>
                </a:solidFill>
                <a:latin typeface="Arial" panose="020B0604020202020204" pitchFamily="34" charset="0"/>
                <a:cs typeface="Arial" panose="020B0604020202020204" pitchFamily="34" charset="0"/>
              </a:rPr>
              <a:t>more motivated</a:t>
            </a:r>
          </a:p>
          <a:p>
            <a:pPr marL="285750" indent="-2857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Students are usually </a:t>
            </a:r>
            <a:r>
              <a:rPr lang="en-GB" sz="1200" b="1" dirty="0">
                <a:solidFill>
                  <a:srgbClr val="535353"/>
                </a:solidFill>
                <a:latin typeface="Arial" panose="020B0604020202020204" pitchFamily="34" charset="0"/>
                <a:cs typeface="Arial" panose="020B0604020202020204" pitchFamily="34" charset="0"/>
              </a:rPr>
              <a:t>employed</a:t>
            </a:r>
            <a:r>
              <a:rPr lang="en-GB" sz="1200" dirty="0">
                <a:solidFill>
                  <a:srgbClr val="535353"/>
                </a:solidFill>
                <a:latin typeface="Arial" panose="020B0604020202020204" pitchFamily="34" charset="0"/>
                <a:cs typeface="Arial" panose="020B0604020202020204" pitchFamily="34" charset="0"/>
              </a:rPr>
              <a:t>, with professional experience in the field &amp; level of a study programme</a:t>
            </a:r>
            <a:r>
              <a:rPr lang="en-GB" sz="1200" b="1" dirty="0">
                <a:solidFill>
                  <a:srgbClr val="535353"/>
                </a:solidFill>
                <a:latin typeface="Arial" panose="020B0604020202020204" pitchFamily="34" charset="0"/>
                <a:cs typeface="Arial" panose="020B0604020202020204" pitchFamily="34" charset="0"/>
              </a:rPr>
              <a:t> </a:t>
            </a:r>
          </a:p>
        </p:txBody>
      </p:sp>
      <p:graphicFrame>
        <p:nvGraphicFramePr>
          <p:cNvPr id="9" name="Grafikon 8"/>
          <p:cNvGraphicFramePr/>
          <p:nvPr>
            <p:extLst>
              <p:ext uri="{D42A27DB-BD31-4B8C-83A1-F6EECF244321}">
                <p14:modId xmlns:p14="http://schemas.microsoft.com/office/powerpoint/2010/main" xmlns="" val="3871961513"/>
              </p:ext>
            </p:extLst>
          </p:nvPr>
        </p:nvGraphicFramePr>
        <p:xfrm>
          <a:off x="7716416" y="3092744"/>
          <a:ext cx="4142791" cy="2990815"/>
        </p:xfrm>
        <a:graphic>
          <a:graphicData uri="http://schemas.openxmlformats.org/drawingml/2006/chart">
            <c:chart xmlns:c="http://schemas.openxmlformats.org/drawingml/2006/chart" xmlns:r="http://schemas.openxmlformats.org/officeDocument/2006/relationships" r:id="rId2"/>
          </a:graphicData>
        </a:graphic>
      </p:graphicFrame>
      <p:cxnSp>
        <p:nvCxnSpPr>
          <p:cNvPr id="11" name="Raven povezovalnik 10"/>
          <p:cNvCxnSpPr/>
          <p:nvPr/>
        </p:nvCxnSpPr>
        <p:spPr>
          <a:xfrm flipH="1">
            <a:off x="1212979" y="4425649"/>
            <a:ext cx="3685592" cy="0"/>
          </a:xfrm>
          <a:prstGeom prst="line">
            <a:avLst/>
          </a:prstGeom>
          <a:ln w="19050">
            <a:solidFill>
              <a:srgbClr val="B02288"/>
            </a:solidFill>
          </a:ln>
        </p:spPr>
        <p:style>
          <a:lnRef idx="1">
            <a:schemeClr val="accent1"/>
          </a:lnRef>
          <a:fillRef idx="0">
            <a:schemeClr val="accent1"/>
          </a:fillRef>
          <a:effectRef idx="0">
            <a:schemeClr val="accent1"/>
          </a:effectRef>
          <a:fontRef idx="minor">
            <a:schemeClr val="tx1"/>
          </a:fontRef>
        </p:style>
      </p:cxnSp>
      <p:sp>
        <p:nvSpPr>
          <p:cNvPr id="13" name="Označba mesta vsebine 2"/>
          <p:cNvSpPr txBox="1">
            <a:spLocks/>
          </p:cNvSpPr>
          <p:nvPr/>
        </p:nvSpPr>
        <p:spPr>
          <a:xfrm>
            <a:off x="5367435" y="4684092"/>
            <a:ext cx="1494453" cy="655606"/>
          </a:xfrm>
          <a:prstGeom prst="rect">
            <a:avLst/>
          </a:prstGeom>
          <a:solidFill>
            <a:schemeClr val="bg1">
              <a:lumMod val="85000"/>
            </a:schemeClr>
          </a:solid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GB" b="1" dirty="0"/>
              <a:t>80% of graduates are from part-time SCHE</a:t>
            </a:r>
            <a:endParaRPr lang="en-GB" dirty="0"/>
          </a:p>
        </p:txBody>
      </p:sp>
    </p:spTree>
    <p:extLst>
      <p:ext uri="{BB962C8B-B14F-4D97-AF65-F5344CB8AC3E}">
        <p14:creationId xmlns:p14="http://schemas.microsoft.com/office/powerpoint/2010/main" xmlns="" val="1197634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Short-Cycle Higher Education vs 1</a:t>
            </a:r>
            <a:r>
              <a:rPr lang="en-GB" baseline="30000" dirty="0"/>
              <a:t>st</a:t>
            </a:r>
            <a:r>
              <a:rPr lang="en-GB" dirty="0"/>
              <a:t> Cycle Higher Education </a:t>
            </a:r>
          </a:p>
        </p:txBody>
      </p:sp>
      <p:sp>
        <p:nvSpPr>
          <p:cNvPr id="3" name="Označba mesta vsebine 2"/>
          <p:cNvSpPr>
            <a:spLocks noGrp="1"/>
          </p:cNvSpPr>
          <p:nvPr>
            <p:ph idx="1"/>
          </p:nvPr>
        </p:nvSpPr>
        <p:spPr>
          <a:xfrm>
            <a:off x="838200" y="1825625"/>
            <a:ext cx="6607629" cy="2727714"/>
          </a:xfrm>
        </p:spPr>
        <p:txBody>
          <a:bodyPr>
            <a:normAutofit fontScale="47500" lnSpcReduction="20000"/>
          </a:bodyPr>
          <a:lstStyle/>
          <a:p>
            <a:pPr marL="0" indent="0">
              <a:buNone/>
            </a:pPr>
            <a:r>
              <a:rPr lang="en-GB" sz="1400" b="1" dirty="0"/>
              <a:t>Advantages of SCHE over 1</a:t>
            </a:r>
            <a:r>
              <a:rPr lang="en-GB" sz="1400" b="1" baseline="30000" dirty="0"/>
              <a:t>st</a:t>
            </a:r>
            <a:r>
              <a:rPr lang="en-GB" sz="1400" b="1" dirty="0"/>
              <a:t> Cycle HE (Academic and Professional)</a:t>
            </a:r>
          </a:p>
          <a:p>
            <a:pPr>
              <a:buFont typeface="+mj-lt"/>
              <a:buAutoNum type="arabicPeriod"/>
            </a:pPr>
            <a:r>
              <a:rPr lang="en-GB" b="1" dirty="0"/>
              <a:t>Close and consistent cooperation with industries</a:t>
            </a:r>
          </a:p>
          <a:p>
            <a:pPr lvl="1"/>
            <a:r>
              <a:rPr lang="en-GB" dirty="0"/>
              <a:t>40% of curriculum is work-based learning</a:t>
            </a:r>
          </a:p>
          <a:p>
            <a:pPr lvl="1"/>
            <a:r>
              <a:rPr lang="en-GB" dirty="0"/>
              <a:t>400 hours of mentored and organised internship with SMEs or MNCs</a:t>
            </a:r>
          </a:p>
          <a:p>
            <a:pPr>
              <a:buFont typeface="+mj-lt"/>
              <a:buAutoNum type="arabicPeriod"/>
            </a:pPr>
            <a:r>
              <a:rPr lang="en-GB" b="1" dirty="0"/>
              <a:t>Experiential learning</a:t>
            </a:r>
          </a:p>
          <a:p>
            <a:pPr lvl="1"/>
            <a:r>
              <a:rPr lang="en-GB" dirty="0"/>
              <a:t>Real-work assignment and projects</a:t>
            </a:r>
          </a:p>
          <a:p>
            <a:pPr>
              <a:buFont typeface="+mj-lt"/>
              <a:buAutoNum type="arabicPeriod"/>
            </a:pPr>
            <a:r>
              <a:rPr lang="en-GB" b="1" dirty="0"/>
              <a:t>Curriculum developed by professionals based on industry needs</a:t>
            </a:r>
          </a:p>
          <a:p>
            <a:pPr>
              <a:buFont typeface="+mj-lt"/>
              <a:buAutoNum type="arabicPeriod"/>
            </a:pPr>
            <a:r>
              <a:rPr lang="en-GB" b="1" dirty="0"/>
              <a:t>Greater employability</a:t>
            </a:r>
          </a:p>
          <a:p>
            <a:pPr>
              <a:buFont typeface="+mj-lt"/>
              <a:buAutoNum type="arabicPeriod"/>
            </a:pPr>
            <a:r>
              <a:rPr lang="en-GB" b="1" dirty="0"/>
              <a:t>Greater P/F Ratio: 70% in SCHE vs 50% in HE</a:t>
            </a:r>
          </a:p>
          <a:p>
            <a:pPr>
              <a:buFont typeface="+mj-lt"/>
              <a:buAutoNum type="arabicPeriod"/>
            </a:pPr>
            <a:r>
              <a:rPr lang="en-GB" b="1" dirty="0"/>
              <a:t>External control of implementation of study programmes – State Control Inspection</a:t>
            </a:r>
          </a:p>
          <a:p>
            <a:pPr lvl="1"/>
            <a:endParaRPr lang="en-GB" dirty="0"/>
          </a:p>
          <a:p>
            <a:endParaRPr lang="en-GB" dirty="0"/>
          </a:p>
          <a:p>
            <a:pPr marL="0" indent="0">
              <a:buNone/>
            </a:pPr>
            <a:endParaRPr lang="en-GB" dirty="0"/>
          </a:p>
        </p:txBody>
      </p:sp>
      <p:sp>
        <p:nvSpPr>
          <p:cNvPr id="9" name="Označba mesta številke diapozitiva 8"/>
          <p:cNvSpPr>
            <a:spLocks noGrp="1"/>
          </p:cNvSpPr>
          <p:nvPr>
            <p:ph type="sldNum" sz="quarter" idx="12"/>
          </p:nvPr>
        </p:nvSpPr>
        <p:spPr/>
        <p:txBody>
          <a:bodyPr/>
          <a:lstStyle/>
          <a:p>
            <a:fld id="{BFE896EB-FA31-459A-9175-6AED3FE28687}" type="slidenum">
              <a:rPr lang="sl-SI" smtClean="0"/>
              <a:pPr/>
              <a:t>13</a:t>
            </a:fld>
            <a:endParaRPr lang="sl-SI"/>
          </a:p>
        </p:txBody>
      </p:sp>
      <p:graphicFrame>
        <p:nvGraphicFramePr>
          <p:cNvPr id="4" name="Grafikon 4"/>
          <p:cNvGraphicFramePr>
            <a:graphicFrameLocks/>
          </p:cNvGraphicFramePr>
          <p:nvPr>
            <p:extLst>
              <p:ext uri="{D42A27DB-BD31-4B8C-83A1-F6EECF244321}">
                <p14:modId xmlns:p14="http://schemas.microsoft.com/office/powerpoint/2010/main" xmlns="" val="4214091449"/>
              </p:ext>
            </p:extLst>
          </p:nvPr>
        </p:nvGraphicFramePr>
        <p:xfrm>
          <a:off x="7557795" y="2422227"/>
          <a:ext cx="4217438" cy="3583053"/>
        </p:xfrm>
        <a:graphic>
          <a:graphicData uri="http://schemas.openxmlformats.org/drawingml/2006/chart">
            <c:chart xmlns:c="http://schemas.openxmlformats.org/drawingml/2006/chart" xmlns:r="http://schemas.openxmlformats.org/officeDocument/2006/relationships" r:id="rId2"/>
          </a:graphicData>
        </a:graphic>
      </p:graphicFrame>
      <p:sp>
        <p:nvSpPr>
          <p:cNvPr id="5" name="PoljeZBesedilom 4"/>
          <p:cNvSpPr txBox="1"/>
          <p:nvPr/>
        </p:nvSpPr>
        <p:spPr>
          <a:xfrm>
            <a:off x="7557795" y="1825625"/>
            <a:ext cx="4217438" cy="461665"/>
          </a:xfrm>
          <a:prstGeom prst="rect">
            <a:avLst/>
          </a:prstGeom>
          <a:noFill/>
        </p:spPr>
        <p:txBody>
          <a:bodyPr wrap="square" rtlCol="0">
            <a:spAutoFit/>
          </a:bodyPr>
          <a:lstStyle/>
          <a:p>
            <a:pPr algn="ctr"/>
            <a:r>
              <a:rPr lang="en-GB" sz="1200" b="1" dirty="0">
                <a:solidFill>
                  <a:srgbClr val="B02288"/>
                </a:solidFill>
                <a:latin typeface="Arial" panose="020B0604020202020204" pitchFamily="34" charset="0"/>
                <a:cs typeface="Arial" panose="020B0604020202020204" pitchFamily="34" charset="0"/>
              </a:rPr>
              <a:t>SCHE gains popularity </a:t>
            </a:r>
            <a:br>
              <a:rPr lang="en-GB" sz="1200" b="1" dirty="0">
                <a:solidFill>
                  <a:srgbClr val="B02288"/>
                </a:solidFill>
                <a:latin typeface="Arial" panose="020B0604020202020204" pitchFamily="34" charset="0"/>
                <a:cs typeface="Arial" panose="020B0604020202020204" pitchFamily="34" charset="0"/>
              </a:rPr>
            </a:br>
            <a:r>
              <a:rPr lang="en-GB" sz="1200" b="1" dirty="0">
                <a:solidFill>
                  <a:srgbClr val="B02288"/>
                </a:solidFill>
                <a:latin typeface="Arial" panose="020B0604020202020204" pitchFamily="34" charset="0"/>
                <a:cs typeface="Arial" panose="020B0604020202020204" pitchFamily="34" charset="0"/>
              </a:rPr>
              <a:t>since its establishment in 1996</a:t>
            </a:r>
          </a:p>
        </p:txBody>
      </p:sp>
      <p:graphicFrame>
        <p:nvGraphicFramePr>
          <p:cNvPr id="6" name="Tabela 5"/>
          <p:cNvGraphicFramePr>
            <a:graphicFrameLocks noGrp="1"/>
          </p:cNvGraphicFramePr>
          <p:nvPr>
            <p:extLst>
              <p:ext uri="{D42A27DB-BD31-4B8C-83A1-F6EECF244321}">
                <p14:modId xmlns:p14="http://schemas.microsoft.com/office/powerpoint/2010/main" xmlns="" val="2122932689"/>
              </p:ext>
            </p:extLst>
          </p:nvPr>
        </p:nvGraphicFramePr>
        <p:xfrm>
          <a:off x="1551733" y="4795935"/>
          <a:ext cx="5180562" cy="937656"/>
        </p:xfrm>
        <a:graphic>
          <a:graphicData uri="http://schemas.openxmlformats.org/drawingml/2006/table">
            <a:tbl>
              <a:tblPr firstRow="1" bandRow="1">
                <a:tableStyleId>{2D5ABB26-0587-4C30-8999-92F81FD0307C}</a:tableStyleId>
              </a:tblPr>
              <a:tblGrid>
                <a:gridCol w="1726854">
                  <a:extLst>
                    <a:ext uri="{9D8B030D-6E8A-4147-A177-3AD203B41FA5}">
                      <a16:colId xmlns="" xmlns:a16="http://schemas.microsoft.com/office/drawing/2014/main" val="20000"/>
                    </a:ext>
                  </a:extLst>
                </a:gridCol>
                <a:gridCol w="1726854">
                  <a:extLst>
                    <a:ext uri="{9D8B030D-6E8A-4147-A177-3AD203B41FA5}">
                      <a16:colId xmlns="" xmlns:a16="http://schemas.microsoft.com/office/drawing/2014/main" val="20001"/>
                    </a:ext>
                  </a:extLst>
                </a:gridCol>
                <a:gridCol w="1726854">
                  <a:extLst>
                    <a:ext uri="{9D8B030D-6E8A-4147-A177-3AD203B41FA5}">
                      <a16:colId xmlns="" xmlns:a16="http://schemas.microsoft.com/office/drawing/2014/main" val="20002"/>
                    </a:ext>
                  </a:extLst>
                </a:gridCol>
              </a:tblGrid>
              <a:tr h="312552">
                <a:tc gridSpan="3">
                  <a:txBody>
                    <a:bodyPr/>
                    <a:lstStyle/>
                    <a:p>
                      <a:pPr algn="ctr"/>
                      <a:r>
                        <a:rPr lang="en-GB" sz="1100" b="1" dirty="0">
                          <a:latin typeface="Arial" panose="020B0604020202020204" pitchFamily="34" charset="0"/>
                          <a:cs typeface="Arial" panose="020B0604020202020204" pitchFamily="34" charset="0"/>
                        </a:rPr>
                        <a:t>Unemployment</a:t>
                      </a:r>
                      <a:r>
                        <a:rPr lang="en-GB" sz="1100" b="1" baseline="0" dirty="0">
                          <a:latin typeface="Arial" panose="020B0604020202020204" pitchFamily="34" charset="0"/>
                          <a:cs typeface="Arial" panose="020B0604020202020204" pitchFamily="34" charset="0"/>
                        </a:rPr>
                        <a:t> Rates in Slovenia 2015</a:t>
                      </a:r>
                      <a:endParaRPr lang="en-GB" sz="1100" b="1" dirty="0">
                        <a:solidFill>
                          <a:srgbClr val="B02288"/>
                        </a:solidFill>
                        <a:latin typeface="Arial" panose="020B0604020202020204" pitchFamily="34" charset="0"/>
                        <a:cs typeface="Arial" panose="020B0604020202020204" pitchFamily="34" charset="0"/>
                      </a:endParaRPr>
                    </a:p>
                  </a:txBody>
                  <a:tcPr/>
                </a:tc>
                <a:tc hMerge="1">
                  <a:txBody>
                    <a:bodyPr/>
                    <a:lstStyle/>
                    <a:p>
                      <a:pPr algn="ctr"/>
                      <a:endParaRPr lang="en-GB" sz="1200" b="1" dirty="0">
                        <a:solidFill>
                          <a:srgbClr val="535353"/>
                        </a:solidFill>
                        <a:latin typeface="Arial" panose="020B0604020202020204" pitchFamily="34" charset="0"/>
                        <a:cs typeface="Arial" panose="020B0604020202020204" pitchFamily="34" charset="0"/>
                      </a:endParaRPr>
                    </a:p>
                  </a:txBody>
                  <a:tcPr/>
                </a:tc>
                <a:tc hMerge="1">
                  <a:txBody>
                    <a:bodyPr/>
                    <a:lstStyle/>
                    <a:p>
                      <a:pPr algn="ctr"/>
                      <a:endParaRPr lang="en-GB" sz="1200" b="1" dirty="0">
                        <a:solidFill>
                          <a:srgbClr val="B02288"/>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0"/>
                  </a:ext>
                </a:extLst>
              </a:tr>
              <a:tr h="312552">
                <a:tc>
                  <a:txBody>
                    <a:bodyPr/>
                    <a:lstStyle/>
                    <a:p>
                      <a:pPr algn="ctr"/>
                      <a:r>
                        <a:rPr lang="en-GB" sz="1100" b="1" dirty="0">
                          <a:latin typeface="Arial" panose="020B0604020202020204" pitchFamily="34" charset="0"/>
                          <a:cs typeface="Arial" panose="020B0604020202020204" pitchFamily="34" charset="0"/>
                        </a:rPr>
                        <a:t>National Average</a:t>
                      </a:r>
                      <a:endParaRPr lang="en-GB" sz="1100" b="1" dirty="0">
                        <a:solidFill>
                          <a:srgbClr val="535353"/>
                        </a:solidFill>
                        <a:latin typeface="Arial" panose="020B0604020202020204" pitchFamily="34" charset="0"/>
                        <a:cs typeface="Arial" panose="020B0604020202020204" pitchFamily="34" charset="0"/>
                      </a:endParaRPr>
                    </a:p>
                  </a:txBody>
                  <a:tcPr/>
                </a:tc>
                <a:tc>
                  <a:txBody>
                    <a:bodyPr/>
                    <a:lstStyle/>
                    <a:p>
                      <a:pPr algn="ctr"/>
                      <a:r>
                        <a:rPr lang="en-GB" sz="1100" b="1" dirty="0">
                          <a:latin typeface="Arial" panose="020B0604020202020204" pitchFamily="34" charset="0"/>
                          <a:cs typeface="Arial" panose="020B0604020202020204" pitchFamily="34" charset="0"/>
                        </a:rPr>
                        <a:t>Youth</a:t>
                      </a:r>
                      <a:endParaRPr lang="en-GB" sz="1100" b="1" dirty="0">
                        <a:solidFill>
                          <a:srgbClr val="535353"/>
                        </a:solidFill>
                        <a:latin typeface="Arial" panose="020B0604020202020204" pitchFamily="34" charset="0"/>
                        <a:cs typeface="Arial" panose="020B0604020202020204" pitchFamily="34" charset="0"/>
                      </a:endParaRPr>
                    </a:p>
                  </a:txBody>
                  <a:tcPr/>
                </a:tc>
                <a:tc>
                  <a:txBody>
                    <a:bodyPr/>
                    <a:lstStyle/>
                    <a:p>
                      <a:pPr algn="ctr"/>
                      <a:r>
                        <a:rPr lang="en-GB" sz="1100" b="1" dirty="0">
                          <a:solidFill>
                            <a:srgbClr val="B02288"/>
                          </a:solidFill>
                          <a:latin typeface="Arial" panose="020B0604020202020204" pitchFamily="34" charset="0"/>
                          <a:cs typeface="Arial" panose="020B0604020202020204" pitchFamily="34" charset="0"/>
                        </a:rPr>
                        <a:t>SCHE Graduates</a:t>
                      </a:r>
                    </a:p>
                  </a:txBody>
                  <a:tcPr/>
                </a:tc>
                <a:extLst>
                  <a:ext uri="{0D108BD9-81ED-4DB2-BD59-A6C34878D82A}">
                    <a16:rowId xmlns="" xmlns:a16="http://schemas.microsoft.com/office/drawing/2014/main" val="10001"/>
                  </a:ext>
                </a:extLst>
              </a:tr>
              <a:tr h="312552">
                <a:tc>
                  <a:txBody>
                    <a:bodyPr/>
                    <a:lstStyle/>
                    <a:p>
                      <a:pPr algn="ctr"/>
                      <a:r>
                        <a:rPr lang="en-GB" sz="1100" dirty="0">
                          <a:latin typeface="Arial" panose="020B0604020202020204" pitchFamily="34" charset="0"/>
                          <a:cs typeface="Arial" panose="020B0604020202020204" pitchFamily="34" charset="0"/>
                        </a:rPr>
                        <a:t>12%</a:t>
                      </a:r>
                      <a:endParaRPr lang="en-GB" sz="1100" dirty="0">
                        <a:solidFill>
                          <a:srgbClr val="535353"/>
                        </a:solidFill>
                        <a:latin typeface="Arial" panose="020B0604020202020204" pitchFamily="34" charset="0"/>
                        <a:cs typeface="Arial" panose="020B0604020202020204" pitchFamily="34" charset="0"/>
                      </a:endParaRPr>
                    </a:p>
                  </a:txBody>
                  <a:tcPr/>
                </a:tc>
                <a:tc>
                  <a:txBody>
                    <a:bodyPr/>
                    <a:lstStyle/>
                    <a:p>
                      <a:pPr algn="ctr"/>
                      <a:r>
                        <a:rPr lang="en-GB" sz="1100" dirty="0">
                          <a:latin typeface="Arial" panose="020B0604020202020204" pitchFamily="34" charset="0"/>
                          <a:cs typeface="Arial" panose="020B0604020202020204" pitchFamily="34" charset="0"/>
                        </a:rPr>
                        <a:t>20%</a:t>
                      </a:r>
                      <a:endParaRPr lang="en-GB" sz="1100" dirty="0">
                        <a:solidFill>
                          <a:srgbClr val="535353"/>
                        </a:solidFill>
                        <a:latin typeface="Arial" panose="020B0604020202020204" pitchFamily="34" charset="0"/>
                        <a:cs typeface="Arial" panose="020B0604020202020204" pitchFamily="34" charset="0"/>
                      </a:endParaRPr>
                    </a:p>
                  </a:txBody>
                  <a:tcPr/>
                </a:tc>
                <a:tc>
                  <a:txBody>
                    <a:bodyPr/>
                    <a:lstStyle/>
                    <a:p>
                      <a:pPr algn="ctr"/>
                      <a:r>
                        <a:rPr lang="en-GB" sz="1100" dirty="0">
                          <a:latin typeface="Arial" panose="020B0604020202020204" pitchFamily="34" charset="0"/>
                          <a:cs typeface="Arial" panose="020B0604020202020204" pitchFamily="34" charset="0"/>
                        </a:rPr>
                        <a:t>4.7%</a:t>
                      </a:r>
                      <a:endParaRPr lang="en-GB" sz="1100" dirty="0">
                        <a:solidFill>
                          <a:srgbClr val="535353"/>
                        </a:solidFill>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bl>
          </a:graphicData>
        </a:graphic>
      </p:graphicFrame>
      <p:sp>
        <p:nvSpPr>
          <p:cNvPr id="7" name="PoljeZBesedilom 6"/>
          <p:cNvSpPr txBox="1"/>
          <p:nvPr/>
        </p:nvSpPr>
        <p:spPr>
          <a:xfrm>
            <a:off x="838200" y="6128612"/>
            <a:ext cx="7741301" cy="238527"/>
          </a:xfrm>
          <a:prstGeom prst="rect">
            <a:avLst/>
          </a:prstGeom>
          <a:noFill/>
        </p:spPr>
        <p:txBody>
          <a:bodyPr wrap="square" rtlCol="0">
            <a:spAutoFit/>
          </a:bodyPr>
          <a:lstStyle/>
          <a:p>
            <a:r>
              <a:rPr lang="en-GB" sz="950" dirty="0">
                <a:solidFill>
                  <a:srgbClr val="535353"/>
                </a:solidFill>
                <a:latin typeface="Arial" panose="020B0604020202020204" pitchFamily="34" charset="0"/>
                <a:cs typeface="Arial" panose="020B0604020202020204" pitchFamily="34" charset="0"/>
              </a:rPr>
              <a:t>P/F Ratio: number of hours implemented in part-time study programmes / number of hours implemented in full-time study programmes </a:t>
            </a:r>
          </a:p>
        </p:txBody>
      </p:sp>
    </p:spTree>
    <p:extLst>
      <p:ext uri="{BB962C8B-B14F-4D97-AF65-F5344CB8AC3E}">
        <p14:creationId xmlns:p14="http://schemas.microsoft.com/office/powerpoint/2010/main" xmlns="" val="1886457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Agenda</a:t>
            </a:r>
            <a:endParaRPr lang="en-GB" dirty="0"/>
          </a:p>
        </p:txBody>
      </p:sp>
      <p:sp>
        <p:nvSpPr>
          <p:cNvPr id="3" name="Označba mesta vsebine 2"/>
          <p:cNvSpPr>
            <a:spLocks noGrp="1"/>
          </p:cNvSpPr>
          <p:nvPr>
            <p:ph idx="1"/>
          </p:nvPr>
        </p:nvSpPr>
        <p:spPr/>
        <p:txBody>
          <a:bodyPr>
            <a:normAutofit/>
          </a:bodyPr>
          <a:lstStyle/>
          <a:p>
            <a:pPr marL="0" indent="0">
              <a:lnSpc>
                <a:spcPct val="150000"/>
              </a:lnSpc>
              <a:buNone/>
            </a:pPr>
            <a:r>
              <a:rPr lang="en-GB" sz="2000" dirty="0"/>
              <a:t>Legal framework for Part-Time and Short-Cycle Higher Education</a:t>
            </a:r>
          </a:p>
          <a:p>
            <a:pPr marL="0" indent="0">
              <a:lnSpc>
                <a:spcPct val="150000"/>
              </a:lnSpc>
              <a:buNone/>
            </a:pPr>
            <a:r>
              <a:rPr lang="en-GB" sz="2000" dirty="0"/>
              <a:t>Part-Time Higher Education and SCHE within HE Act </a:t>
            </a:r>
          </a:p>
          <a:p>
            <a:pPr marL="0" indent="0">
              <a:lnSpc>
                <a:spcPct val="150000"/>
              </a:lnSpc>
              <a:buNone/>
            </a:pPr>
            <a:r>
              <a:rPr lang="en-GB" sz="2000" dirty="0"/>
              <a:t>Short-Cycle Higher Education, Colleges of SCHE and PT studies within SCHE Act</a:t>
            </a:r>
          </a:p>
          <a:p>
            <a:pPr marL="0" indent="0">
              <a:lnSpc>
                <a:spcPct val="150000"/>
              </a:lnSpc>
              <a:buNone/>
            </a:pPr>
            <a:r>
              <a:rPr lang="en-GB" sz="2000" dirty="0">
                <a:solidFill>
                  <a:srgbClr val="B02288"/>
                </a:solidFill>
              </a:rPr>
              <a:t>Challenges</a:t>
            </a:r>
          </a:p>
          <a:p>
            <a:pPr marL="0" indent="0">
              <a:lnSpc>
                <a:spcPct val="150000"/>
              </a:lnSpc>
              <a:buNone/>
            </a:pPr>
            <a:r>
              <a:rPr lang="sl-SI" sz="2000" dirty="0" err="1"/>
              <a:t>Academia</a:t>
            </a:r>
            <a:r>
              <a:rPr lang="sl-SI" sz="2000" dirty="0"/>
              <a:t> </a:t>
            </a:r>
            <a:r>
              <a:rPr lang="sl-SI" sz="2000" dirty="0" err="1"/>
              <a:t>Case</a:t>
            </a:r>
            <a:endParaRPr lang="sl-SI" sz="2000" dirty="0"/>
          </a:p>
          <a:p>
            <a:pPr marL="0" indent="0">
              <a:lnSpc>
                <a:spcPct val="150000"/>
              </a:lnSpc>
              <a:buNone/>
            </a:pPr>
            <a:r>
              <a:rPr lang="en-GB" sz="2000" dirty="0"/>
              <a:t>Appendix</a:t>
            </a:r>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14</a:t>
            </a:fld>
            <a:endParaRPr lang="sl-SI"/>
          </a:p>
        </p:txBody>
      </p:sp>
    </p:spTree>
    <p:extLst>
      <p:ext uri="{BB962C8B-B14F-4D97-AF65-F5344CB8AC3E}">
        <p14:creationId xmlns:p14="http://schemas.microsoft.com/office/powerpoint/2010/main" xmlns="" val="4124918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Challenges within PT Higher Education and SCHE </a:t>
            </a:r>
          </a:p>
        </p:txBody>
      </p:sp>
      <p:sp>
        <p:nvSpPr>
          <p:cNvPr id="3" name="Označba mesta vsebine 2"/>
          <p:cNvSpPr>
            <a:spLocks noGrp="1"/>
          </p:cNvSpPr>
          <p:nvPr>
            <p:ph idx="1"/>
          </p:nvPr>
        </p:nvSpPr>
        <p:spPr/>
        <p:txBody>
          <a:bodyPr>
            <a:normAutofit fontScale="47500" lnSpcReduction="20000"/>
          </a:bodyPr>
          <a:lstStyle/>
          <a:p>
            <a:pPr>
              <a:buFont typeface="+mj-lt"/>
              <a:buAutoNum type="arabicPeriod"/>
            </a:pPr>
            <a:r>
              <a:rPr lang="en-GB" b="1" dirty="0"/>
              <a:t>System anomalies due to the different legal basis and work organisation at the Ministry – departments under different directorates</a:t>
            </a:r>
          </a:p>
          <a:p>
            <a:pPr>
              <a:buFont typeface="+mj-lt"/>
              <a:buAutoNum type="arabicPeriod"/>
            </a:pPr>
            <a:r>
              <a:rPr lang="en-GB" b="1" dirty="0"/>
              <a:t>Weak or no regulation on part-time studies allowing Colleges of SCHE and HEI to decide contact hours despite ECTS rules</a:t>
            </a:r>
          </a:p>
          <a:p>
            <a:pPr>
              <a:buFont typeface="+mj-lt"/>
              <a:buAutoNum type="arabicPeriod"/>
            </a:pPr>
            <a:r>
              <a:rPr lang="en-GB" b="1" dirty="0"/>
              <a:t>Question of Part-Time vs. Full-Time graduate learning outcomes due to the differences in contact hour and same year duration</a:t>
            </a:r>
          </a:p>
          <a:p>
            <a:pPr>
              <a:buFont typeface="+mj-lt"/>
              <a:buAutoNum type="arabicPeriod"/>
            </a:pPr>
            <a:r>
              <a:rPr lang="en-GB" b="1" dirty="0"/>
              <a:t>No regulation on online studies – no control over online examination</a:t>
            </a:r>
          </a:p>
          <a:p>
            <a:pPr>
              <a:buFont typeface="+mj-lt"/>
              <a:buAutoNum type="arabicPeriod"/>
            </a:pPr>
            <a:r>
              <a:rPr lang="en-GB" b="1" dirty="0"/>
              <a:t>No framework for study programme quality control – how programmes are actually implemented</a:t>
            </a:r>
          </a:p>
          <a:p>
            <a:pPr>
              <a:buFont typeface="+mj-lt"/>
              <a:buAutoNum type="arabicPeriod"/>
            </a:pPr>
            <a:r>
              <a:rPr lang="en-GB" b="1" dirty="0"/>
              <a:t>Heavy regulation of SCHE – 6/1 level of Education</a:t>
            </a:r>
          </a:p>
          <a:p>
            <a:pPr lvl="1"/>
            <a:r>
              <a:rPr lang="en-GB" b="1" dirty="0"/>
              <a:t>Joint admission office ran at competitive College of SCHE</a:t>
            </a:r>
          </a:p>
          <a:p>
            <a:pPr lvl="1"/>
            <a:r>
              <a:rPr lang="en-GB" b="1" dirty="0"/>
              <a:t>Required consensus for lecturer appointment from Ministry – commission members are principals and/or owners of competitive Colleges of SCHE</a:t>
            </a:r>
          </a:p>
          <a:p>
            <a:pPr lvl="1"/>
            <a:r>
              <a:rPr lang="en-GB" b="1" dirty="0"/>
              <a:t>Slow development of new study programmes or update of existing ones – on average 5 years</a:t>
            </a:r>
          </a:p>
          <a:p>
            <a:pPr lvl="1"/>
            <a:r>
              <a:rPr lang="en-GB" b="1" dirty="0"/>
              <a:t>No legal basis for “admissions as citizens” to further promote SCHE within industries</a:t>
            </a:r>
          </a:p>
          <a:p>
            <a:pPr>
              <a:buFont typeface="+mj-lt"/>
              <a:buAutoNum type="arabicPeriod"/>
            </a:pPr>
            <a:r>
              <a:rPr lang="en-GB" b="1" dirty="0"/>
              <a:t>Financing of public and private Colleges of SCHE and HEI</a:t>
            </a:r>
          </a:p>
          <a:p>
            <a:pPr lvl="1"/>
            <a:r>
              <a:rPr lang="en-GB" b="1" dirty="0"/>
              <a:t>Some private Colleges of SCHE and HEI were granted concession – unfair public and private competition</a:t>
            </a:r>
          </a:p>
          <a:p>
            <a:pPr>
              <a:buFont typeface="+mj-lt"/>
              <a:buAutoNum type="arabicPeriod"/>
            </a:pPr>
            <a:r>
              <a:rPr lang="en-GB" b="1" dirty="0"/>
              <a:t>Allowing graduates of vocational </a:t>
            </a:r>
            <a:r>
              <a:rPr lang="en-GB" b="1" dirty="0" err="1"/>
              <a:t>matura</a:t>
            </a:r>
            <a:r>
              <a:rPr lang="en-GB" b="1" dirty="0"/>
              <a:t> to enter 1</a:t>
            </a:r>
            <a:r>
              <a:rPr lang="en-GB" b="1" baseline="30000" dirty="0"/>
              <a:t>st</a:t>
            </a:r>
            <a:r>
              <a:rPr lang="en-GB" b="1" dirty="0"/>
              <a:t> cycle academic and professional study programmes instead of directing them to SCHE first</a:t>
            </a:r>
          </a:p>
          <a:p>
            <a:pPr>
              <a:buFont typeface="+mj-lt"/>
              <a:buAutoNum type="arabicPeriod"/>
            </a:pPr>
            <a:r>
              <a:rPr lang="en-GB" b="1" dirty="0"/>
              <a:t>No clear separation of Academic and Professional Study Programmes (1</a:t>
            </a:r>
            <a:r>
              <a:rPr lang="en-GB" b="1" baseline="30000" dirty="0"/>
              <a:t>st</a:t>
            </a:r>
            <a:r>
              <a:rPr lang="en-GB" b="1" dirty="0"/>
              <a:t> cycle)</a:t>
            </a:r>
          </a:p>
          <a:p>
            <a:pPr>
              <a:buFont typeface="+mj-lt"/>
              <a:buAutoNum type="arabicPeriod"/>
            </a:pPr>
            <a:endParaRPr lang="en-GB" b="1" dirty="0"/>
          </a:p>
          <a:p>
            <a:pPr>
              <a:buFont typeface="+mj-lt"/>
              <a:buAutoNum type="arabicPeriod"/>
            </a:pPr>
            <a:endParaRPr lang="en-GB" b="1" dirty="0"/>
          </a:p>
          <a:p>
            <a:pPr>
              <a:buFont typeface="+mj-lt"/>
              <a:buAutoNum type="arabicPeriod"/>
            </a:pPr>
            <a:endParaRPr lang="en-GB" b="1" dirty="0"/>
          </a:p>
          <a:p>
            <a:pPr>
              <a:buFont typeface="+mj-lt"/>
              <a:buAutoNum type="arabicPeriod"/>
            </a:pPr>
            <a:endParaRPr lang="en-GB" b="1" dirty="0"/>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15</a:t>
            </a:fld>
            <a:endParaRPr lang="sl-SI"/>
          </a:p>
        </p:txBody>
      </p:sp>
    </p:spTree>
    <p:extLst>
      <p:ext uri="{BB962C8B-B14F-4D97-AF65-F5344CB8AC3E}">
        <p14:creationId xmlns:p14="http://schemas.microsoft.com/office/powerpoint/2010/main" xmlns="" val="4100607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Agenda</a:t>
            </a:r>
            <a:endParaRPr lang="en-GB" dirty="0"/>
          </a:p>
        </p:txBody>
      </p:sp>
      <p:sp>
        <p:nvSpPr>
          <p:cNvPr id="3" name="Označba mesta vsebine 2"/>
          <p:cNvSpPr>
            <a:spLocks noGrp="1"/>
          </p:cNvSpPr>
          <p:nvPr>
            <p:ph idx="1"/>
          </p:nvPr>
        </p:nvSpPr>
        <p:spPr/>
        <p:txBody>
          <a:bodyPr>
            <a:normAutofit/>
          </a:bodyPr>
          <a:lstStyle/>
          <a:p>
            <a:pPr marL="0" indent="0">
              <a:lnSpc>
                <a:spcPct val="150000"/>
              </a:lnSpc>
              <a:buNone/>
            </a:pPr>
            <a:r>
              <a:rPr lang="en-GB" sz="2000" dirty="0"/>
              <a:t>Legal framework for Part-Time and Short-Cycle Higher Education</a:t>
            </a:r>
          </a:p>
          <a:p>
            <a:pPr marL="0" indent="0">
              <a:lnSpc>
                <a:spcPct val="150000"/>
              </a:lnSpc>
              <a:buNone/>
            </a:pPr>
            <a:r>
              <a:rPr lang="en-GB" sz="2000" dirty="0"/>
              <a:t>Part-Time Higher Education and SCHE within HE Act </a:t>
            </a:r>
          </a:p>
          <a:p>
            <a:pPr marL="0" indent="0">
              <a:lnSpc>
                <a:spcPct val="150000"/>
              </a:lnSpc>
              <a:buNone/>
            </a:pPr>
            <a:r>
              <a:rPr lang="en-GB" sz="2000" dirty="0"/>
              <a:t>Short-Cycle Higher Education, Colleges of SCHE and PT studies within SCHE Act</a:t>
            </a:r>
          </a:p>
          <a:p>
            <a:pPr marL="0" indent="0">
              <a:lnSpc>
                <a:spcPct val="150000"/>
              </a:lnSpc>
              <a:buNone/>
            </a:pPr>
            <a:r>
              <a:rPr lang="en-GB" sz="2000" dirty="0"/>
              <a:t>Challenges</a:t>
            </a:r>
          </a:p>
          <a:p>
            <a:pPr marL="0" indent="0">
              <a:lnSpc>
                <a:spcPct val="150000"/>
              </a:lnSpc>
              <a:buNone/>
            </a:pPr>
            <a:r>
              <a:rPr lang="sl-SI" sz="2000" dirty="0" err="1">
                <a:solidFill>
                  <a:srgbClr val="B02288"/>
                </a:solidFill>
              </a:rPr>
              <a:t>Academia</a:t>
            </a:r>
            <a:r>
              <a:rPr lang="sl-SI" sz="2000" dirty="0">
                <a:solidFill>
                  <a:srgbClr val="B02288"/>
                </a:solidFill>
              </a:rPr>
              <a:t> </a:t>
            </a:r>
            <a:r>
              <a:rPr lang="sl-SI" sz="2000" dirty="0" err="1">
                <a:solidFill>
                  <a:srgbClr val="B02288"/>
                </a:solidFill>
              </a:rPr>
              <a:t>Case</a:t>
            </a:r>
            <a:endParaRPr lang="sl-SI" sz="2000" dirty="0">
              <a:solidFill>
                <a:srgbClr val="B02288"/>
              </a:solidFill>
            </a:endParaRPr>
          </a:p>
          <a:p>
            <a:pPr marL="0" indent="0">
              <a:lnSpc>
                <a:spcPct val="150000"/>
              </a:lnSpc>
              <a:buNone/>
            </a:pPr>
            <a:r>
              <a:rPr lang="en-GB" sz="2000" dirty="0"/>
              <a:t>Appendix</a:t>
            </a:r>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16</a:t>
            </a:fld>
            <a:endParaRPr lang="sl-SI"/>
          </a:p>
        </p:txBody>
      </p:sp>
    </p:spTree>
    <p:extLst>
      <p:ext uri="{BB962C8B-B14F-4D97-AF65-F5344CB8AC3E}">
        <p14:creationId xmlns:p14="http://schemas.microsoft.com/office/powerpoint/2010/main" xmlns="" val="577936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Academia - Background</a:t>
            </a:r>
          </a:p>
        </p:txBody>
      </p:sp>
      <p:sp>
        <p:nvSpPr>
          <p:cNvPr id="3" name="Označba mesta vsebine 2"/>
          <p:cNvSpPr>
            <a:spLocks noGrp="1"/>
          </p:cNvSpPr>
          <p:nvPr>
            <p:ph idx="1"/>
          </p:nvPr>
        </p:nvSpPr>
        <p:spPr/>
        <p:txBody>
          <a:bodyPr>
            <a:normAutofit fontScale="32500" lnSpcReduction="20000"/>
          </a:bodyPr>
          <a:lstStyle/>
          <a:p>
            <a:pPr marL="0" indent="0">
              <a:buNone/>
            </a:pPr>
            <a:r>
              <a:rPr lang="en-GB" dirty="0"/>
              <a:t>Academia was founded in 1994, named As-</a:t>
            </a:r>
            <a:r>
              <a:rPr lang="en-GB" dirty="0" err="1"/>
              <a:t>Asistent</a:t>
            </a:r>
            <a:r>
              <a:rPr lang="en-GB" dirty="0"/>
              <a:t> at the time that combined language learning with travel abroad to escort high school students to UK during their summer break. </a:t>
            </a:r>
            <a:r>
              <a:rPr lang="en-GB" b="1" dirty="0"/>
              <a:t>As-</a:t>
            </a:r>
            <a:r>
              <a:rPr lang="en-GB" b="1" dirty="0" err="1"/>
              <a:t>Asistent’s</a:t>
            </a:r>
            <a:r>
              <a:rPr lang="en-GB" b="1" dirty="0"/>
              <a:t> Language Travel program </a:t>
            </a:r>
            <a:r>
              <a:rPr lang="en-GB" dirty="0"/>
              <a:t>quickly spreads throughout Slovenia. In addition to offering English in England As-</a:t>
            </a:r>
            <a:r>
              <a:rPr lang="en-GB" dirty="0" err="1"/>
              <a:t>Asistent</a:t>
            </a:r>
            <a:r>
              <a:rPr lang="en-GB" dirty="0"/>
              <a:t> later launches new languages like German, French and Mandarin in more than 60 locations in 16 different countries around the world organizing Language Travel for more than 10.000 students. </a:t>
            </a:r>
          </a:p>
          <a:p>
            <a:pPr marL="0" indent="0">
              <a:buNone/>
            </a:pPr>
            <a:r>
              <a:rPr lang="en-GB" dirty="0"/>
              <a:t>In addition to Language Travel programs abroad As-</a:t>
            </a:r>
            <a:r>
              <a:rPr lang="en-GB" dirty="0" err="1"/>
              <a:t>Asistent</a:t>
            </a:r>
            <a:r>
              <a:rPr lang="en-GB" dirty="0"/>
              <a:t> launches </a:t>
            </a:r>
            <a:r>
              <a:rPr lang="en-GB" b="1" dirty="0"/>
              <a:t>Language School in Slovenia</a:t>
            </a:r>
            <a:r>
              <a:rPr lang="en-GB" dirty="0"/>
              <a:t>, accredited by Ministry of Education of the Republic of Slovenia, offering Business English and German courses combined with University of Cambridge Exams as Corporate Trainings for Enterprises in Slovenia. For a decade As-</a:t>
            </a:r>
            <a:r>
              <a:rPr lang="en-GB" dirty="0" err="1"/>
              <a:t>Asistent</a:t>
            </a:r>
            <a:r>
              <a:rPr lang="en-GB" dirty="0"/>
              <a:t> organizes more than 50 tailored made programmes annually for large Slovenian corporations and organizations.</a:t>
            </a:r>
          </a:p>
          <a:p>
            <a:pPr marL="0" indent="0">
              <a:buNone/>
            </a:pPr>
            <a:r>
              <a:rPr lang="en-GB" dirty="0"/>
              <a:t>In 1996 company launches </a:t>
            </a:r>
            <a:r>
              <a:rPr lang="en-GB" b="1" dirty="0"/>
              <a:t>Human Resource Agency </a:t>
            </a:r>
            <a:r>
              <a:rPr lang="en-GB" dirty="0"/>
              <a:t>and is granted a license from Ministry of Work, Family and Social Care of the Republic of Slovenia. In our job-seeking programmes over 5000 individuals joins over two decades. We are proud that more than 60% of participants secure a job throughout our programmes. </a:t>
            </a:r>
          </a:p>
          <a:p>
            <a:pPr marL="0" indent="0">
              <a:buNone/>
            </a:pPr>
            <a:r>
              <a:rPr lang="en-GB" dirty="0"/>
              <a:t>In the same year company launches its own </a:t>
            </a:r>
            <a:r>
              <a:rPr lang="en-GB" b="1" dirty="0"/>
              <a:t>Student Work Agency</a:t>
            </a:r>
            <a:r>
              <a:rPr lang="en-GB" dirty="0"/>
              <a:t>, offering work opportunities for students. Over 10 years Academia As-</a:t>
            </a:r>
            <a:r>
              <a:rPr lang="en-GB" dirty="0" err="1"/>
              <a:t>Asistent</a:t>
            </a:r>
            <a:r>
              <a:rPr lang="en-GB" dirty="0"/>
              <a:t> offered more than 100.000 part-time jobs to more than 30.000 students in Slovenia. In 2004 company’s Student Work Agency has merged with M-</a:t>
            </a:r>
            <a:r>
              <a:rPr lang="en-GB" dirty="0" err="1"/>
              <a:t>Servis</a:t>
            </a:r>
            <a:r>
              <a:rPr lang="en-GB" dirty="0"/>
              <a:t> to form the largest Student Work Agency in the country.</a:t>
            </a:r>
          </a:p>
          <a:p>
            <a:pPr marL="0" indent="0">
              <a:buNone/>
            </a:pPr>
            <a:r>
              <a:rPr lang="en-GB" dirty="0"/>
              <a:t>As-</a:t>
            </a:r>
            <a:r>
              <a:rPr lang="en-GB" dirty="0" err="1"/>
              <a:t>Asistent</a:t>
            </a:r>
            <a:r>
              <a:rPr lang="en-GB" dirty="0"/>
              <a:t> launched a </a:t>
            </a:r>
            <a:r>
              <a:rPr lang="en-GB" b="1" dirty="0"/>
              <a:t>Research Project U</a:t>
            </a:r>
            <a:r>
              <a:rPr lang="en-GB" dirty="0"/>
              <a:t>nit in 1997 with a mission to work on industry research projects that would fuel the growth of the company. Company was entrusted a national project P-11: Human Resource Restructuring in Slovenian Enterprises and a national project Labour Market for Young Researches together with Young Research Society and </a:t>
            </a:r>
            <a:r>
              <a:rPr lang="en-GB" dirty="0" err="1"/>
              <a:t>Jožef</a:t>
            </a:r>
            <a:r>
              <a:rPr lang="en-GB" dirty="0"/>
              <a:t> Stefan Institute. Research project unit launched three International PHARE Projects that lead to development of new Corporate Training Programmes: International Marketing with Communications, Computer Literacy, Professional Language Courses. </a:t>
            </a:r>
          </a:p>
          <a:p>
            <a:pPr marL="0" indent="0">
              <a:buNone/>
            </a:pPr>
            <a:r>
              <a:rPr lang="en-GB" dirty="0"/>
              <a:t>In 2001, Academia enrols </a:t>
            </a:r>
            <a:r>
              <a:rPr lang="en-GB" b="1" dirty="0"/>
              <a:t>first generation of part-time students</a:t>
            </a:r>
            <a:r>
              <a:rPr lang="en-GB" dirty="0"/>
              <a:t>, who are already employed to the Business Commerce study programme. Academia becomes </a:t>
            </a:r>
            <a:r>
              <a:rPr lang="en-GB" b="1" dirty="0"/>
              <a:t>first educational organisation in Slovenia to introduce Standards of Quality in Education </a:t>
            </a:r>
            <a:r>
              <a:rPr lang="en-GB" dirty="0"/>
              <a:t>by ISO 9001:2000 standards. </a:t>
            </a:r>
          </a:p>
          <a:p>
            <a:pPr marL="0" indent="0">
              <a:buNone/>
            </a:pPr>
            <a:r>
              <a:rPr lang="en-GB" dirty="0"/>
              <a:t>In 2003 Academia becomes affiliated with Higher College of </a:t>
            </a:r>
            <a:r>
              <a:rPr lang="en-GB" dirty="0" err="1"/>
              <a:t>Celje</a:t>
            </a:r>
            <a:r>
              <a:rPr lang="en-GB" dirty="0"/>
              <a:t>. Later renamed Faculty of Business and Commercial Sciences, becomes the largest Faculty in Slovenia in its fields of education. Year after, Academia develops its </a:t>
            </a:r>
            <a:r>
              <a:rPr lang="en-GB" b="1" dirty="0"/>
              <a:t>first E-Learning environment </a:t>
            </a:r>
            <a:r>
              <a:rPr lang="en-GB" dirty="0"/>
              <a:t>as a support environment with students. Today Academia is partnered with leaders in IT including Google, Adobe and Microsoft to offer students best learning experience online.</a:t>
            </a:r>
          </a:p>
          <a:p>
            <a:pPr marL="0" indent="0">
              <a:buNone/>
            </a:pPr>
            <a:r>
              <a:rPr lang="en-GB" dirty="0"/>
              <a:t>In 2006 Academia founds its </a:t>
            </a:r>
            <a:r>
              <a:rPr lang="en-GB" b="1" dirty="0"/>
              <a:t>International Education Centre Maribor</a:t>
            </a:r>
            <a:r>
              <a:rPr lang="en-GB" dirty="0"/>
              <a:t>, where is now offering </a:t>
            </a:r>
            <a:r>
              <a:rPr lang="en-GB" b="1" dirty="0"/>
              <a:t>12 different study programmes </a:t>
            </a:r>
            <a:r>
              <a:rPr lang="en-GB" dirty="0"/>
              <a:t>on SCHE, bachelor and master levels.</a:t>
            </a:r>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17</a:t>
            </a:fld>
            <a:endParaRPr lang="sl-SI"/>
          </a:p>
        </p:txBody>
      </p:sp>
    </p:spTree>
    <p:extLst>
      <p:ext uri="{BB962C8B-B14F-4D97-AF65-F5344CB8AC3E}">
        <p14:creationId xmlns:p14="http://schemas.microsoft.com/office/powerpoint/2010/main" xmlns="" val="3364118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Academia College of Short Cycle Higher Education</a:t>
            </a:r>
          </a:p>
        </p:txBody>
      </p:sp>
      <p:sp>
        <p:nvSpPr>
          <p:cNvPr id="3" name="Označba mesta vsebine 2"/>
          <p:cNvSpPr>
            <a:spLocks noGrp="1"/>
          </p:cNvSpPr>
          <p:nvPr>
            <p:ph idx="1"/>
          </p:nvPr>
        </p:nvSpPr>
        <p:spPr>
          <a:xfrm>
            <a:off x="838200" y="3382689"/>
            <a:ext cx="2866053" cy="2212682"/>
          </a:xfrm>
        </p:spPr>
        <p:txBody>
          <a:bodyPr>
            <a:normAutofit fontScale="47500" lnSpcReduction="20000"/>
          </a:bodyPr>
          <a:lstStyle/>
          <a:p>
            <a:pPr marL="0" indent="0">
              <a:buNone/>
            </a:pPr>
            <a:r>
              <a:rPr lang="en-GB" b="1" dirty="0">
                <a:solidFill>
                  <a:srgbClr val="B02288"/>
                </a:solidFill>
              </a:rPr>
              <a:t>Study Programme Offerings</a:t>
            </a:r>
          </a:p>
          <a:p>
            <a:pPr>
              <a:buFont typeface="+mj-lt"/>
              <a:buAutoNum type="arabicPeriod"/>
            </a:pPr>
            <a:r>
              <a:rPr lang="en-GB" b="1" dirty="0"/>
              <a:t>Economist</a:t>
            </a:r>
          </a:p>
          <a:p>
            <a:pPr lvl="1"/>
            <a:r>
              <a:rPr lang="en-GB" dirty="0"/>
              <a:t>Commerce</a:t>
            </a:r>
          </a:p>
          <a:p>
            <a:pPr lvl="1"/>
            <a:r>
              <a:rPr lang="en-GB" dirty="0"/>
              <a:t>Accounting</a:t>
            </a:r>
          </a:p>
          <a:p>
            <a:pPr lvl="1"/>
            <a:r>
              <a:rPr lang="en-GB" dirty="0"/>
              <a:t>Tourism</a:t>
            </a:r>
          </a:p>
          <a:p>
            <a:pPr>
              <a:buFont typeface="+mj-lt"/>
              <a:buAutoNum type="arabicPeriod"/>
            </a:pPr>
            <a:r>
              <a:rPr lang="en-GB" b="1" dirty="0"/>
              <a:t>Civil Engineering</a:t>
            </a:r>
          </a:p>
          <a:p>
            <a:pPr>
              <a:buFont typeface="+mj-lt"/>
              <a:buAutoNum type="arabicPeriod"/>
            </a:pPr>
            <a:r>
              <a:rPr lang="en-GB" b="1" dirty="0"/>
              <a:t>Mechanical Engineering</a:t>
            </a:r>
          </a:p>
          <a:p>
            <a:pPr>
              <a:buFont typeface="+mj-lt"/>
              <a:buAutoNum type="arabicPeriod"/>
            </a:pPr>
            <a:r>
              <a:rPr lang="en-GB" b="1" dirty="0"/>
              <a:t>Security Engineering</a:t>
            </a:r>
          </a:p>
          <a:p>
            <a:pPr>
              <a:buFont typeface="+mj-lt"/>
              <a:buAutoNum type="arabicPeriod"/>
            </a:pPr>
            <a:r>
              <a:rPr lang="en-GB" b="1" dirty="0"/>
              <a:t>Media Production</a:t>
            </a:r>
          </a:p>
          <a:p>
            <a:pPr>
              <a:buFont typeface="+mj-lt"/>
              <a:buAutoNum type="arabicPeriod"/>
            </a:pPr>
            <a:endParaRPr lang="en-GB" b="1" dirty="0"/>
          </a:p>
        </p:txBody>
      </p:sp>
      <p:sp>
        <p:nvSpPr>
          <p:cNvPr id="23" name="Označba mesta številke diapozitiva 22"/>
          <p:cNvSpPr>
            <a:spLocks noGrp="1"/>
          </p:cNvSpPr>
          <p:nvPr>
            <p:ph type="sldNum" sz="quarter" idx="12"/>
          </p:nvPr>
        </p:nvSpPr>
        <p:spPr/>
        <p:txBody>
          <a:bodyPr/>
          <a:lstStyle/>
          <a:p>
            <a:fld id="{BFE896EB-FA31-459A-9175-6AED3FE28687}" type="slidenum">
              <a:rPr lang="sl-SI" smtClean="0"/>
              <a:pPr/>
              <a:t>18</a:t>
            </a:fld>
            <a:endParaRPr lang="sl-SI"/>
          </a:p>
        </p:txBody>
      </p:sp>
      <p:pic>
        <p:nvPicPr>
          <p:cNvPr id="4" name="Picture 3" descr="http://www.academia.si/wp-content/themes/degordian/static/img/footer/logo-siq.gif">
            <a:hlinkClick r:id="rId2"/>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431151" y="5733661"/>
            <a:ext cx="657000"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http://www.academia.si/wp-content/themes/degordian/static/img/footer/logo-aa.gif">
            <a:hlinkClick r:id="rId2"/>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051982" y="5733661"/>
            <a:ext cx="403903"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http://www.academia.si/wp-content/themes/degordian/static/img/footer/logo-sl-exc.gif">
            <a:hlinkClick r:id="rId2"/>
          </p:cNvPr>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1946375" y="5733661"/>
            <a:ext cx="994286"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academia.si/wp-content/themes/degordian/static/img/footer/logo-iqnet.gif">
            <a:hlinkClick r:id="rId2"/>
          </p:cNvPr>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4578641" y="5733661"/>
            <a:ext cx="360000"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8" descr="http://www.academia.si/wp-content/themes/degordian/static/img/footer/logo-nakvis.gif">
            <a:hlinkClick r:id="rId2"/>
          </p:cNvPr>
          <p:cNvPicPr>
            <a:picLocks noChangeAspect="1" noChangeArrowheads="1"/>
          </p:cNvPicPr>
          <p:nvPr/>
        </p:nvPicPr>
        <p:blipFill>
          <a:blip r:embed="rId7">
            <a:extLst>
              <a:ext uri="{28A0092B-C50C-407E-A947-70E740481C1C}">
                <a14:useLocalDpi xmlns:a14="http://schemas.microsoft.com/office/drawing/2010/main" xmlns="" val="0"/>
              </a:ext>
            </a:extLst>
          </a:blip>
          <a:srcRect/>
          <a:stretch>
            <a:fillRect/>
          </a:stretch>
        </p:blipFill>
        <p:spPr bwMode="auto">
          <a:xfrm>
            <a:off x="10442536" y="5733661"/>
            <a:ext cx="600000"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9" descr="http://www.academia.si/wp-content/themes/degordian/static/img/footer/logo-pearson.gif">
            <a:hlinkClick r:id="rId2"/>
          </p:cNvPr>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735273" y="5733661"/>
            <a:ext cx="1212000"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10" descr="http://www.academia.si/wp-content/themes/degordian/static/img/footer/logo-poki.gif">
            <a:hlinkClick r:id="rId2"/>
          </p:cNvPr>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9437763" y="5733661"/>
            <a:ext cx="514286"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7" descr="http://www.academia.si/wp-content/themes/degordian/static/img/footer/logo-ros.gif">
            <a:hlinkClick r:id="rId2"/>
          </p:cNvPr>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5429131" y="5733661"/>
            <a:ext cx="1815652" cy="360000"/>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Označba mesta vsebine 2"/>
          <p:cNvSpPr txBox="1">
            <a:spLocks/>
          </p:cNvSpPr>
          <p:nvPr/>
        </p:nvSpPr>
        <p:spPr>
          <a:xfrm>
            <a:off x="838200" y="1687514"/>
            <a:ext cx="2592951" cy="1559539"/>
          </a:xfrm>
          <a:prstGeom prst="rect">
            <a:avLst/>
          </a:prstGeom>
          <a:solidFill>
            <a:schemeClr val="bg1">
              <a:lumMod val="85000"/>
            </a:schemeClr>
          </a:solidFill>
          <a:ln>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75 000 participants in our programmes</a:t>
            </a:r>
          </a:p>
          <a:p>
            <a:pPr marL="0" indent="0">
              <a:buNone/>
            </a:pPr>
            <a:r>
              <a:rPr lang="en-GB" b="1" dirty="0"/>
              <a:t>4 200 students since 2001</a:t>
            </a:r>
          </a:p>
          <a:p>
            <a:pPr marL="0" indent="0">
              <a:buNone/>
            </a:pPr>
            <a:r>
              <a:rPr lang="en-GB" b="1" dirty="0"/>
              <a:t>“Leader in introducing and implementing standards of quality in Education” </a:t>
            </a:r>
            <a:r>
              <a:rPr lang="en-GB" b="1" i="1" dirty="0"/>
              <a:t/>
            </a:r>
            <a:br>
              <a:rPr lang="en-GB" b="1" i="1" dirty="0"/>
            </a:br>
            <a:r>
              <a:rPr lang="en-GB" b="1" dirty="0"/>
              <a:t>SQAA Review 2008</a:t>
            </a:r>
          </a:p>
        </p:txBody>
      </p:sp>
      <p:sp>
        <p:nvSpPr>
          <p:cNvPr id="13" name="PoljeZBesedilom 12"/>
          <p:cNvSpPr txBox="1"/>
          <p:nvPr/>
        </p:nvSpPr>
        <p:spPr>
          <a:xfrm>
            <a:off x="3769567" y="1687514"/>
            <a:ext cx="3797560" cy="3785652"/>
          </a:xfrm>
          <a:prstGeom prst="rect">
            <a:avLst/>
          </a:prstGeom>
          <a:noFill/>
        </p:spPr>
        <p:txBody>
          <a:bodyPr wrap="square" rtlCol="0">
            <a:spAutoFit/>
          </a:bodyPr>
          <a:lstStyle/>
          <a:p>
            <a:r>
              <a:rPr lang="en-GB" sz="1200" b="1" dirty="0">
                <a:solidFill>
                  <a:srgbClr val="B02288"/>
                </a:solidFill>
                <a:latin typeface="Arial" panose="020B0604020202020204" pitchFamily="34" charset="0"/>
                <a:cs typeface="Arial" panose="020B0604020202020204" pitchFamily="34" charset="0"/>
              </a:rPr>
              <a:t>How we are different</a:t>
            </a:r>
          </a:p>
          <a:p>
            <a:endParaRPr lang="en-GB" sz="1200" b="1" dirty="0">
              <a:solidFill>
                <a:srgbClr val="B02288"/>
              </a:solidFill>
              <a:latin typeface="Arial" panose="020B0604020202020204" pitchFamily="34" charset="0"/>
              <a:cs typeface="Arial" panose="020B0604020202020204" pitchFamily="34" charset="0"/>
            </a:endParaRP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Appointed Lecturers are Industry Professionals</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800 hours of lecturers and lab work </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800 hours – 100 days of organised and mentored internship</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Lecture recordings</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Strong online support with E-Academia</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Very high employability of our graduates</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Strong connections with study-programme related regional Enterprises and SMEs</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Provider of SCHE to the SMEs and MNCs</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Emphasis on generic competences in addition to subject-specific competences</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Face-Face Experiential Learning </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Minimum 4 out of 5 (80%) student satisfaction standard with lecturers</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Internal course implementation control</a:t>
            </a:r>
          </a:p>
          <a:p>
            <a:pPr marL="228600" indent="-22860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Guest lecturers and Company Study Visits</a:t>
            </a:r>
          </a:p>
        </p:txBody>
      </p:sp>
      <p:cxnSp>
        <p:nvCxnSpPr>
          <p:cNvPr id="14" name="Raven povezovalnik 13"/>
          <p:cNvCxnSpPr/>
          <p:nvPr/>
        </p:nvCxnSpPr>
        <p:spPr>
          <a:xfrm>
            <a:off x="3634887" y="1687514"/>
            <a:ext cx="5587" cy="3600000"/>
          </a:xfrm>
          <a:prstGeom prst="line">
            <a:avLst/>
          </a:prstGeom>
          <a:ln w="19050">
            <a:solidFill>
              <a:srgbClr val="B02288"/>
            </a:solidFill>
          </a:ln>
        </p:spPr>
        <p:style>
          <a:lnRef idx="1">
            <a:schemeClr val="accent1"/>
          </a:lnRef>
          <a:fillRef idx="0">
            <a:schemeClr val="accent1"/>
          </a:fillRef>
          <a:effectRef idx="0">
            <a:schemeClr val="accent1"/>
          </a:effectRef>
          <a:fontRef idx="minor">
            <a:schemeClr val="tx1"/>
          </a:fontRef>
        </p:style>
      </p:cxnSp>
      <p:cxnSp>
        <p:nvCxnSpPr>
          <p:cNvPr id="18" name="Raven povezovalnik 17"/>
          <p:cNvCxnSpPr/>
          <p:nvPr/>
        </p:nvCxnSpPr>
        <p:spPr>
          <a:xfrm>
            <a:off x="7856081" y="1687514"/>
            <a:ext cx="5587" cy="3600000"/>
          </a:xfrm>
          <a:prstGeom prst="line">
            <a:avLst/>
          </a:prstGeom>
          <a:ln w="19050">
            <a:solidFill>
              <a:srgbClr val="B02288"/>
            </a:solidFill>
          </a:ln>
        </p:spPr>
        <p:style>
          <a:lnRef idx="1">
            <a:schemeClr val="accent1"/>
          </a:lnRef>
          <a:fillRef idx="0">
            <a:schemeClr val="accent1"/>
          </a:fillRef>
          <a:effectRef idx="0">
            <a:schemeClr val="accent1"/>
          </a:effectRef>
          <a:fontRef idx="minor">
            <a:schemeClr val="tx1"/>
          </a:fontRef>
        </p:style>
      </p:cxnSp>
      <p:sp>
        <p:nvSpPr>
          <p:cNvPr id="20" name="Označba mesta vsebine 2"/>
          <p:cNvSpPr txBox="1">
            <a:spLocks/>
          </p:cNvSpPr>
          <p:nvPr/>
        </p:nvSpPr>
        <p:spPr>
          <a:xfrm>
            <a:off x="8150622" y="1756919"/>
            <a:ext cx="2592951" cy="1559539"/>
          </a:xfrm>
          <a:prstGeom prst="rect">
            <a:avLst/>
          </a:prstGeom>
          <a:solidFill>
            <a:schemeClr val="bg1">
              <a:lumMod val="85000"/>
            </a:schemeClr>
          </a:solidFill>
          <a:ln>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t>We not only meet students’ expectation, but we greatly and very greatly exceed students’ expectation to over 80% of students. </a:t>
            </a:r>
          </a:p>
        </p:txBody>
      </p:sp>
      <p:sp>
        <p:nvSpPr>
          <p:cNvPr id="21" name="Označba mesta vsebine 2"/>
          <p:cNvSpPr txBox="1">
            <a:spLocks/>
          </p:cNvSpPr>
          <p:nvPr/>
        </p:nvSpPr>
        <p:spPr>
          <a:xfrm>
            <a:off x="8150622" y="3575408"/>
            <a:ext cx="2592951" cy="1559539"/>
          </a:xfrm>
          <a:prstGeom prst="rect">
            <a:avLst/>
          </a:prstGeom>
          <a:solidFill>
            <a:schemeClr val="bg1">
              <a:lumMod val="85000"/>
            </a:schemeClr>
          </a:solidFill>
          <a:ln>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dirty="0"/>
              <a:t>80% our graduates receive their money back by getting promoted within 24 months, 50% within 12 months. </a:t>
            </a:r>
          </a:p>
        </p:txBody>
      </p:sp>
    </p:spTree>
    <p:extLst>
      <p:ext uri="{BB962C8B-B14F-4D97-AF65-F5344CB8AC3E}">
        <p14:creationId xmlns:p14="http://schemas.microsoft.com/office/powerpoint/2010/main" xmlns="" val="4162183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Academia uses live organisations for Lab Work</a:t>
            </a:r>
          </a:p>
        </p:txBody>
      </p:sp>
      <p:sp>
        <p:nvSpPr>
          <p:cNvPr id="22" name="Označba mesta številke diapozitiva 21"/>
          <p:cNvSpPr>
            <a:spLocks noGrp="1"/>
          </p:cNvSpPr>
          <p:nvPr>
            <p:ph type="sldNum" sz="quarter" idx="12"/>
          </p:nvPr>
        </p:nvSpPr>
        <p:spPr/>
        <p:txBody>
          <a:bodyPr/>
          <a:lstStyle/>
          <a:p>
            <a:fld id="{BFE896EB-FA31-459A-9175-6AED3FE28687}" type="slidenum">
              <a:rPr lang="sl-SI" smtClean="0"/>
              <a:pPr/>
              <a:t>19</a:t>
            </a:fld>
            <a:endParaRPr lang="sl-SI"/>
          </a:p>
        </p:txBody>
      </p:sp>
      <p:pic>
        <p:nvPicPr>
          <p:cNvPr id="4" name="Picture 2" descr="http://www.radiomars.si/sites/default/files/info/odprti-termin/2014-04-23-ali_festivala_lent_res_ne_bo.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97069" y="2006487"/>
            <a:ext cx="792088" cy="792088"/>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https://pbs.twimg.com/profile_images/2598665235/lpq1ofae309i21834ygb_400x400.jpe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43098" y="2006487"/>
            <a:ext cx="860884" cy="860884"/>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6" descr="http://nikazorjan.si/wp-content/uploads/2012/12/RTV_SLO.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818514" y="2026453"/>
            <a:ext cx="820105" cy="820105"/>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7"/>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l="21891" t="16208" r="21118" b="64507"/>
          <a:stretch/>
        </p:blipFill>
        <p:spPr bwMode="auto">
          <a:xfrm>
            <a:off x="5733373" y="2204474"/>
            <a:ext cx="1873028" cy="3961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Picture 9" descr="https://fbcdn-sphotos-g-a.akamaihd.net/hphotos-ak-xaf1/v/t1.0-9/401851_367780543322573_935164509_n.jpg?oh=86e24b96e1922d0792bc96e468e9180d&amp;oe=558F0378&amp;__gda__=1431010729_5e2a26544f5259d9c68740651ba46b1a"/>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7787333" y="2077819"/>
            <a:ext cx="826360" cy="649422"/>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11" descr="http://www.unior.si/media/images/unior/design/logo.gif"/>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043326" y="3218803"/>
            <a:ext cx="1045390" cy="187634"/>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13" descr="http://www.tecos.si/images/logo-tecos.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4373540" y="2988769"/>
            <a:ext cx="1085851" cy="647701"/>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15" descr="apros"/>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3102772" y="3926917"/>
            <a:ext cx="926498" cy="360038"/>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7" descr="Igmat"/>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4322242" y="3862644"/>
            <a:ext cx="1188445" cy="488583"/>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19" descr="ZEIA d.o.o."/>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5672891" y="3948674"/>
            <a:ext cx="885826" cy="319088"/>
          </a:xfrm>
          <a:prstGeom prst="rect">
            <a:avLst/>
          </a:prstGeom>
          <a:noFill/>
          <a:extLst>
            <a:ext uri="{909E8E84-426E-40DD-AFC4-6F175D3DCCD1}">
              <a14:hiddenFill xmlns:a14="http://schemas.microsoft.com/office/drawing/2010/main" xmlns="">
                <a:solidFill>
                  <a:srgbClr val="FFFFFF"/>
                </a:solidFill>
              </a14:hiddenFill>
            </a:ext>
          </a:extLst>
        </p:spPr>
      </p:pic>
      <p:sp>
        <p:nvSpPr>
          <p:cNvPr id="16" name="Pravokotnik 15"/>
          <p:cNvSpPr/>
          <p:nvPr/>
        </p:nvSpPr>
        <p:spPr>
          <a:xfrm>
            <a:off x="848355" y="2006487"/>
            <a:ext cx="2016224" cy="79208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GB" sz="1200" b="1" dirty="0">
                <a:latin typeface="Arial" panose="020B0604020202020204" pitchFamily="34" charset="0"/>
                <a:cs typeface="Arial" panose="020B0604020202020204" pitchFamily="34" charset="0"/>
              </a:rPr>
              <a:t>MEDIA PRODUCTION</a:t>
            </a:r>
            <a:endParaRPr lang="sl-SI" sz="1200" b="1" dirty="0">
              <a:latin typeface="Arial" panose="020B0604020202020204" pitchFamily="34" charset="0"/>
              <a:cs typeface="Arial" panose="020B0604020202020204" pitchFamily="34" charset="0"/>
            </a:endParaRPr>
          </a:p>
        </p:txBody>
      </p:sp>
      <p:sp>
        <p:nvSpPr>
          <p:cNvPr id="17" name="Pravokotnik 16"/>
          <p:cNvSpPr/>
          <p:nvPr/>
        </p:nvSpPr>
        <p:spPr>
          <a:xfrm>
            <a:off x="848355" y="2867371"/>
            <a:ext cx="2016224" cy="79208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GB" sz="1200" b="1" dirty="0">
                <a:latin typeface="Arial" panose="020B0604020202020204" pitchFamily="34" charset="0"/>
                <a:cs typeface="Arial" panose="020B0604020202020204" pitchFamily="34" charset="0"/>
              </a:rPr>
              <a:t>MECHANICAL ENGINEERING</a:t>
            </a:r>
            <a:endParaRPr lang="sl-SI" sz="1200" b="1" dirty="0">
              <a:latin typeface="Arial" panose="020B0604020202020204" pitchFamily="34" charset="0"/>
              <a:cs typeface="Arial" panose="020B0604020202020204" pitchFamily="34" charset="0"/>
            </a:endParaRPr>
          </a:p>
        </p:txBody>
      </p:sp>
      <p:sp>
        <p:nvSpPr>
          <p:cNvPr id="18" name="Pravokotnik 17"/>
          <p:cNvSpPr/>
          <p:nvPr/>
        </p:nvSpPr>
        <p:spPr>
          <a:xfrm>
            <a:off x="838200" y="3732650"/>
            <a:ext cx="2016224" cy="79208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GB" sz="1200" b="1" dirty="0">
                <a:latin typeface="Arial" panose="020B0604020202020204" pitchFamily="34" charset="0"/>
                <a:cs typeface="Arial" panose="020B0604020202020204" pitchFamily="34" charset="0"/>
              </a:rPr>
              <a:t>CIVIL ENGINEERING</a:t>
            </a:r>
            <a:endParaRPr lang="sl-SI" sz="1200" b="1" dirty="0">
              <a:latin typeface="Arial" panose="020B0604020202020204" pitchFamily="34" charset="0"/>
              <a:cs typeface="Arial" panose="020B0604020202020204" pitchFamily="34" charset="0"/>
            </a:endParaRPr>
          </a:p>
        </p:txBody>
      </p:sp>
      <p:sp>
        <p:nvSpPr>
          <p:cNvPr id="19" name="Pravokotnik 18"/>
          <p:cNvSpPr/>
          <p:nvPr/>
        </p:nvSpPr>
        <p:spPr>
          <a:xfrm>
            <a:off x="838200" y="4596746"/>
            <a:ext cx="2016224" cy="79208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GB" sz="1200" b="1" dirty="0">
                <a:latin typeface="Arial" panose="020B0604020202020204" pitchFamily="34" charset="0"/>
                <a:cs typeface="Arial" panose="020B0604020202020204" pitchFamily="34" charset="0"/>
              </a:rPr>
              <a:t>SECURITY ENGINEERING</a:t>
            </a:r>
            <a:endParaRPr lang="sl-SI" sz="1200" b="1" dirty="0">
              <a:latin typeface="Arial" panose="020B0604020202020204" pitchFamily="34" charset="0"/>
              <a:cs typeface="Arial" panose="020B0604020202020204" pitchFamily="34" charset="0"/>
            </a:endParaRPr>
          </a:p>
        </p:txBody>
      </p:sp>
      <p:pic>
        <p:nvPicPr>
          <p:cNvPr id="1028" name="Picture 4" descr="Alt Text"/>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8794625" y="2216792"/>
            <a:ext cx="1981200" cy="371475"/>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http://www.academia.si/wp-content/uploads/2015/04/CVV-Logo.png"/>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3087819" y="4871707"/>
            <a:ext cx="1730695" cy="188119"/>
          </a:xfrm>
          <a:prstGeom prst="rect">
            <a:avLst/>
          </a:prstGeom>
          <a:noFill/>
          <a:extLst>
            <a:ext uri="{909E8E84-426E-40DD-AFC4-6F175D3DCCD1}">
              <a14:hiddenFill xmlns:a14="http://schemas.microsoft.com/office/drawing/2010/main" xmlns="">
                <a:solidFill>
                  <a:srgbClr val="FFFFFF"/>
                </a:solidFill>
              </a14:hiddenFill>
            </a:ext>
          </a:extLst>
        </p:spPr>
      </p:pic>
      <p:pic>
        <p:nvPicPr>
          <p:cNvPr id="1032" name="Picture 8" descr="http://www.academia.si/wp-content/uploads/2015/04/Vaje-NFL.png"/>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5013533" y="4651072"/>
            <a:ext cx="625086" cy="72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http://www.academia.si/wp-content/uploads/2015/04/SD-Fenix.png"/>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6115804" y="4871707"/>
            <a:ext cx="1757003" cy="187200"/>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http://www.academia.si/wp-content/uploads/2015/04/Vaje-Geoinziniring.png"/>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6874190" y="3898000"/>
            <a:ext cx="1920435" cy="39166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49036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Tertiary Education in Slovenia - Background</a:t>
            </a:r>
          </a:p>
        </p:txBody>
      </p:sp>
      <p:sp>
        <p:nvSpPr>
          <p:cNvPr id="3" name="Označba mesta vsebine 2"/>
          <p:cNvSpPr>
            <a:spLocks noGrp="1"/>
          </p:cNvSpPr>
          <p:nvPr>
            <p:ph idx="1"/>
          </p:nvPr>
        </p:nvSpPr>
        <p:spPr>
          <a:xfrm>
            <a:off x="838200" y="1194317"/>
            <a:ext cx="10515600" cy="4954653"/>
          </a:xfrm>
        </p:spPr>
        <p:txBody>
          <a:bodyPr>
            <a:noAutofit/>
          </a:bodyPr>
          <a:lstStyle/>
          <a:p>
            <a:pPr marL="0" indent="0">
              <a:buNone/>
            </a:pPr>
            <a:r>
              <a:rPr lang="en-GB" sz="1100" dirty="0"/>
              <a:t>Slovenia is actively involved in the Bologna process and as a member of the European Union committed itself to the objectives of the Lisbon Strategy. It aims to establish a high quality, diverse and accessible, as well as internationally comparable tertiary education system. Among the most important fundamental objectives of tertiary education are quality, employability and mobility in Europe and the world, fair access, diversity of institutions and study programmes. </a:t>
            </a:r>
          </a:p>
          <a:p>
            <a:pPr marL="0" indent="0">
              <a:buNone/>
            </a:pPr>
            <a:r>
              <a:rPr lang="en-GB" sz="1100" dirty="0"/>
              <a:t>The tertiary education in Slovenia consists of </a:t>
            </a:r>
            <a:r>
              <a:rPr lang="en-GB" sz="1100" b="1" dirty="0"/>
              <a:t>short-cycle higher education</a:t>
            </a:r>
            <a:r>
              <a:rPr lang="en-GB" sz="1100" dirty="0"/>
              <a:t> and </a:t>
            </a:r>
            <a:r>
              <a:rPr lang="en-GB" sz="1100" b="1" dirty="0"/>
              <a:t>higher education</a:t>
            </a:r>
            <a:r>
              <a:rPr lang="en-GB" sz="1100" dirty="0"/>
              <a:t>. Both subsystems of tertiary education are interrelated in that they are linked by a system of quality assurance, students‘ progression from lower to higher level education, and also partly by institutional and programme compatibility.</a:t>
            </a:r>
          </a:p>
          <a:p>
            <a:pPr marL="0" indent="0">
              <a:buNone/>
            </a:pPr>
            <a:r>
              <a:rPr lang="en-GB" sz="1100" dirty="0"/>
              <a:t>Almost </a:t>
            </a:r>
            <a:r>
              <a:rPr lang="en-GB" sz="1100" b="1" dirty="0"/>
              <a:t>two-thirds</a:t>
            </a:r>
            <a:r>
              <a:rPr lang="en-GB" sz="1100" dirty="0"/>
              <a:t> of those who complete upper secondary education (typically at the age of 19) </a:t>
            </a:r>
            <a:r>
              <a:rPr lang="en-GB" sz="1100" b="1" dirty="0"/>
              <a:t>enrol in a tertiary education programme</a:t>
            </a:r>
            <a:r>
              <a:rPr lang="en-GB" sz="1100" dirty="0"/>
              <a:t>. </a:t>
            </a:r>
          </a:p>
          <a:p>
            <a:pPr marL="0" indent="0">
              <a:buNone/>
            </a:pPr>
            <a:r>
              <a:rPr lang="en-GB" sz="1100" dirty="0"/>
              <a:t>According to Eurostat, </a:t>
            </a:r>
            <a:r>
              <a:rPr lang="en-GB" sz="1100" b="1" dirty="0"/>
              <a:t>Slovenia reached a specific objective of the Europe 2020 Strategy in 2013</a:t>
            </a:r>
            <a:r>
              <a:rPr lang="en-GB" sz="1100" dirty="0"/>
              <a:t>, </a:t>
            </a:r>
            <a:r>
              <a:rPr lang="en-GB" sz="1100" b="1" dirty="0"/>
              <a:t>namely 40% of people</a:t>
            </a:r>
            <a:r>
              <a:rPr lang="en-GB" sz="1100" dirty="0"/>
              <a:t>, aged 30 to 34 years had </a:t>
            </a:r>
            <a:r>
              <a:rPr lang="en-GB" sz="1100" b="1" dirty="0"/>
              <a:t>completed tertiary education</a:t>
            </a:r>
            <a:r>
              <a:rPr lang="en-GB" sz="1100" dirty="0"/>
              <a:t>. The percentage of the population who have completed tertiary education in Slovenia is constantly rising. In 2002, there were 215,000 tertiary education graduates (12.9 % of the population) over the age of 15; in 2011, the number rose to 308,000 (17.5 %) or one in six of people aged over the age of 15.</a:t>
            </a:r>
          </a:p>
          <a:p>
            <a:pPr marL="0" indent="0">
              <a:buNone/>
            </a:pPr>
            <a:r>
              <a:rPr lang="en-GB" sz="1100" b="1" dirty="0"/>
              <a:t>Short-cycle higher education </a:t>
            </a:r>
          </a:p>
          <a:p>
            <a:pPr marL="0" indent="0">
              <a:buNone/>
            </a:pPr>
            <a:r>
              <a:rPr lang="en-GB" sz="1100" dirty="0"/>
              <a:t>Short-cycle higher education is provided by </a:t>
            </a:r>
            <a:r>
              <a:rPr lang="en-GB" sz="1100" b="1" dirty="0"/>
              <a:t>64 public and private colleges of short-cycle higher education</a:t>
            </a:r>
            <a:r>
              <a:rPr lang="en-GB" sz="1100" dirty="0"/>
              <a:t>. In the 2013/14 academic year, some 13,000 students attended. The practice-oriented programmes, which were developed to meet the needs of the economy, are of two years' duration. They provide students with professional competencies in accordance with professional standards. Graduates are trained for managing, planning and controlling work processes.</a:t>
            </a:r>
          </a:p>
          <a:p>
            <a:pPr marL="0" indent="0">
              <a:buNone/>
            </a:pPr>
            <a:r>
              <a:rPr lang="en-GB" sz="1100" b="1" dirty="0"/>
              <a:t>Higher education </a:t>
            </a:r>
          </a:p>
          <a:p>
            <a:pPr marL="0" indent="0">
              <a:buNone/>
            </a:pPr>
            <a:r>
              <a:rPr lang="en-GB" sz="1100" dirty="0"/>
              <a:t>Higher education is organized at public and private </a:t>
            </a:r>
            <a:r>
              <a:rPr lang="en-GB" sz="1100" b="1" dirty="0"/>
              <a:t>universities</a:t>
            </a:r>
            <a:r>
              <a:rPr lang="en-GB" sz="1100" dirty="0"/>
              <a:t> and </a:t>
            </a:r>
            <a:r>
              <a:rPr lang="en-GB" sz="1100" b="1" dirty="0"/>
              <a:t>independent</a:t>
            </a:r>
            <a:r>
              <a:rPr lang="en-GB" sz="1100" dirty="0"/>
              <a:t> </a:t>
            </a:r>
            <a:r>
              <a:rPr lang="en-GB" sz="1100" b="1" dirty="0"/>
              <a:t>higher</a:t>
            </a:r>
            <a:r>
              <a:rPr lang="en-GB" sz="1100" dirty="0"/>
              <a:t> </a:t>
            </a:r>
            <a:r>
              <a:rPr lang="en-GB" sz="1100" b="1" dirty="0"/>
              <a:t>education</a:t>
            </a:r>
            <a:r>
              <a:rPr lang="en-GB" sz="1100" dirty="0"/>
              <a:t> </a:t>
            </a:r>
            <a:r>
              <a:rPr lang="en-GB" sz="1100" b="1" dirty="0"/>
              <a:t>institutions</a:t>
            </a:r>
            <a:r>
              <a:rPr lang="en-GB" sz="1100" dirty="0"/>
              <a:t>. In the 2013/14 academic year, some 79,000 students were enrolled at faculties, art academies and higher education professional institutions. In the last decade, the number of higher education institutions has increased markedly. In 2013, there were three public and two private universities, one independent public higher education institution and forty-two private higher education institutions in Slovenia. </a:t>
            </a:r>
          </a:p>
          <a:p>
            <a:pPr marL="0" indent="0">
              <a:buNone/>
            </a:pPr>
            <a:r>
              <a:rPr lang="en-GB" sz="1100" dirty="0"/>
              <a:t>The main tasks of higher education institutions – scientific or artistic work, and education - are determined by law. Strategic objectives for individual five- to ten-year periods are determined by the national higher education programme adopted by the National Assembly of the Republic of Slovenia. </a:t>
            </a:r>
          </a:p>
          <a:p>
            <a:pPr marL="0" indent="0">
              <a:buNone/>
            </a:pPr>
            <a:r>
              <a:rPr lang="en-GB" sz="1100" dirty="0"/>
              <a:t>Higher education is organized in three Bologna cycles. In this context, the first cycle features higher professional and academic undergraduate bachelor study programmes; the second-cycle features postgraduate master’s study programmes (cycle or integrated), and the third-cycle includes doctoral study programmes. The introduction of the new Bologna study programmes at all levels of education was completed in the 2009/10 academic year. The old programmes have been withdrawn concurrently with the introduction of new programmes – time frame to graduate from old programmes is until 2015/16. Study programmes are carried out as full-time or part-time or in the form of distance learning. </a:t>
            </a:r>
          </a:p>
          <a:p>
            <a:pPr marL="0" indent="0">
              <a:buNone/>
            </a:pPr>
            <a:r>
              <a:rPr lang="en-GB" sz="950" dirty="0"/>
              <a:t>Source: The EDUCATION system in the Republic of Slovenia /  Ljubljana : Ministry of Education, Science and Sport of the Republic of Slovenia, 2015</a:t>
            </a:r>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2</a:t>
            </a:fld>
            <a:endParaRPr lang="sl-SI"/>
          </a:p>
        </p:txBody>
      </p:sp>
    </p:spTree>
    <p:extLst>
      <p:ext uri="{BB962C8B-B14F-4D97-AF65-F5344CB8AC3E}">
        <p14:creationId xmlns:p14="http://schemas.microsoft.com/office/powerpoint/2010/main" xmlns="" val="952910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Selected SMEs and Enterprises Academia Works For</a:t>
            </a:r>
          </a:p>
        </p:txBody>
      </p:sp>
      <p:sp>
        <p:nvSpPr>
          <p:cNvPr id="37" name="Označba mesta številke diapozitiva 36"/>
          <p:cNvSpPr>
            <a:spLocks noGrp="1"/>
          </p:cNvSpPr>
          <p:nvPr>
            <p:ph type="sldNum" sz="quarter" idx="12"/>
          </p:nvPr>
        </p:nvSpPr>
        <p:spPr/>
        <p:txBody>
          <a:bodyPr/>
          <a:lstStyle/>
          <a:p>
            <a:fld id="{BFE896EB-FA31-459A-9175-6AED3FE28687}" type="slidenum">
              <a:rPr lang="sl-SI" smtClean="0"/>
              <a:pPr/>
              <a:t>20</a:t>
            </a:fld>
            <a:endParaRPr lang="sl-SI"/>
          </a:p>
        </p:txBody>
      </p:sp>
      <p:pic>
        <p:nvPicPr>
          <p:cNvPr id="4" name="Picture 2" descr="http://www.academia.si/wp-content/uploads/2015/06/REF-Sintal-logo.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38200" y="1690688"/>
            <a:ext cx="1224000" cy="7200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8" descr="http://www.academia.si/wp-content/uploads/2015/06/REF-Gorenje.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253646" y="1870688"/>
            <a:ext cx="1279999"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10" descr="http://www.academia.si/wp-content/uploads/2015/06/REF-MORS-logo.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845773" y="1690688"/>
            <a:ext cx="1138323" cy="720000"/>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2" descr="http://www.academia.si/wp-content/uploads/2015/06/REF-GKN-Driveline.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512572" y="3016251"/>
            <a:ext cx="1019482"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4" descr="http://www.academia.si/wp-content/uploads/2015/06/REF-Palfinger.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664240" y="3007107"/>
            <a:ext cx="959471"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6" descr="http://www.academia.si/wp-content/uploads/2015/06/REF-SystemAir.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5755897" y="2997963"/>
            <a:ext cx="1124999"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8" descr="http://www.academia.si/wp-content/uploads/2015/06/REF-Starkom.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013080" y="3051963"/>
            <a:ext cx="1335600" cy="252000"/>
          </a:xfrm>
          <a:prstGeom prst="rect">
            <a:avLst/>
          </a:prstGeom>
          <a:noFill/>
          <a:extLst>
            <a:ext uri="{909E8E84-426E-40DD-AFC4-6F175D3DCCD1}">
              <a14:hiddenFill xmlns:a14="http://schemas.microsoft.com/office/drawing/2010/main" xmlns="">
                <a:solidFill>
                  <a:srgbClr val="FFFFFF"/>
                </a:solidFill>
              </a14:hiddenFill>
            </a:ext>
          </a:extLst>
        </p:spPr>
      </p:pic>
      <p:pic>
        <p:nvPicPr>
          <p:cNvPr id="11" name="Picture 10" descr="http://www.academia.si/wp-content/uploads/2015/04/REF-Impol.jpg"/>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194386" y="2758070"/>
            <a:ext cx="1186000" cy="72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2" name="Picture 12" descr="http://www.academia.si/wp-content/uploads/2015/06/REF-DEM.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839186" y="3016251"/>
            <a:ext cx="1223014"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3" name="Picture 2" descr="http://www.academia.si/wp-content/uploads/2015/06/REF-Komunala-Slovenske-Gorice.gif"/>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3663927" y="3736251"/>
            <a:ext cx="1027538" cy="72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Picture 4" descr="http://www.academia.si/wp-content/uploads/2015/06/REF-Lineal.jpg"/>
          <p:cNvPicPr>
            <a:picLocks noChangeAspect="1" noChangeArrowheads="1"/>
          </p:cNvPicPr>
          <p:nvPr/>
        </p:nvPicPr>
        <p:blipFill>
          <a:blip r:embed="rId12" cstate="print">
            <a:extLst>
              <a:ext uri="{28A0092B-C50C-407E-A947-70E740481C1C}">
                <a14:useLocalDpi xmlns:a14="http://schemas.microsoft.com/office/drawing/2010/main" xmlns="" val="0"/>
              </a:ext>
            </a:extLst>
          </a:blip>
          <a:srcRect/>
          <a:stretch>
            <a:fillRect/>
          </a:stretch>
        </p:blipFill>
        <p:spPr bwMode="auto">
          <a:xfrm>
            <a:off x="6680671" y="3916251"/>
            <a:ext cx="966831"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6" descr="http://www.academia.si/wp-content/uploads/2015/06/REF-CP-Murska-Sobota.gif"/>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966068" y="3736251"/>
            <a:ext cx="1440000" cy="72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8" descr="http://www.academia.si/wp-content/uploads/2015/06/REF-Trimo.jpg"/>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7922104" y="3916251"/>
            <a:ext cx="1777777" cy="36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10" descr="http://www.academia.si/wp-content/uploads/2015/06/REF-Zag.gif"/>
          <p:cNvPicPr>
            <a:picLocks noChangeAspect="1" noChangeArrowheads="1"/>
          </p:cNvPicPr>
          <p:nvPr/>
        </p:nvPicPr>
        <p:blipFill>
          <a:blip r:embed="rId15">
            <a:extLst>
              <a:ext uri="{28A0092B-C50C-407E-A947-70E740481C1C}">
                <a14:useLocalDpi xmlns:a14="http://schemas.microsoft.com/office/drawing/2010/main" xmlns="" val="0"/>
              </a:ext>
            </a:extLst>
          </a:blip>
          <a:srcRect/>
          <a:stretch>
            <a:fillRect/>
          </a:stretch>
        </p:blipFill>
        <p:spPr bwMode="auto">
          <a:xfrm>
            <a:off x="954721" y="3736251"/>
            <a:ext cx="720000" cy="72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12" descr="http://www.academia.si/wp-content/uploads/2015/06/REF-Reflex-Radgona.gif"/>
          <p:cNvPicPr>
            <a:picLocks noChangeAspect="1" noChangeArrowheads="1"/>
          </p:cNvPicPr>
          <p:nvPr/>
        </p:nvPicPr>
        <p:blipFill>
          <a:blip r:embed="rId16">
            <a:extLst>
              <a:ext uri="{28A0092B-C50C-407E-A947-70E740481C1C}">
                <a14:useLocalDpi xmlns:a14="http://schemas.microsoft.com/office/drawing/2010/main" xmlns="" val="0"/>
              </a:ext>
            </a:extLst>
          </a:blip>
          <a:srcRect/>
          <a:stretch>
            <a:fillRect/>
          </a:stretch>
        </p:blipFill>
        <p:spPr bwMode="auto">
          <a:xfrm>
            <a:off x="1949324" y="3736251"/>
            <a:ext cx="1440000" cy="72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4" descr="http://www.sgp-pomgrad.si/images/logo.png"/>
          <p:cNvPicPr>
            <a:picLocks noChangeAspect="1" noChangeArrowheads="1"/>
          </p:cNvPicPr>
          <p:nvPr/>
        </p:nvPicPr>
        <p:blipFill>
          <a:blip r:embed="rId17">
            <a:extLst>
              <a:ext uri="{28A0092B-C50C-407E-A947-70E740481C1C}">
                <a14:useLocalDpi xmlns:a14="http://schemas.microsoft.com/office/drawing/2010/main" xmlns="" val="0"/>
              </a:ext>
            </a:extLst>
          </a:blip>
          <a:srcRect/>
          <a:stretch>
            <a:fillRect/>
          </a:stretch>
        </p:blipFill>
        <p:spPr bwMode="auto">
          <a:xfrm>
            <a:off x="9974483" y="3916251"/>
            <a:ext cx="1885950" cy="476250"/>
          </a:xfrm>
          <a:prstGeom prst="rect">
            <a:avLst/>
          </a:prstGeom>
          <a:noFill/>
          <a:extLst>
            <a:ext uri="{909E8E84-426E-40DD-AFC4-6F175D3DCCD1}">
              <a14:hiddenFill xmlns:a14="http://schemas.microsoft.com/office/drawing/2010/main" xmlns="">
                <a:solidFill>
                  <a:srgbClr val="FFFFFF"/>
                </a:solidFill>
              </a14:hiddenFill>
            </a:ext>
          </a:extLst>
        </p:spPr>
      </p:pic>
      <p:pic>
        <p:nvPicPr>
          <p:cNvPr id="27" name="Picture 4" descr="http://www.academia.si/wp-content/uploads/2015/04/REF-Nova-KBM.jpg"/>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7141809" y="1808897"/>
            <a:ext cx="1083729"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28" name="Picture 4" descr="http://www.academia.si/wp-content/uploads/2015/06/REF-Ecolab.jpg"/>
          <p:cNvPicPr>
            <a:picLocks noChangeAspect="1" noChangeArrowheads="1"/>
          </p:cNvPicPr>
          <p:nvPr/>
        </p:nvPicPr>
        <p:blipFill>
          <a:blip r:embed="rId19" cstate="print">
            <a:extLst>
              <a:ext uri="{28A0092B-C50C-407E-A947-70E740481C1C}">
                <a14:useLocalDpi xmlns:a14="http://schemas.microsoft.com/office/drawing/2010/main" xmlns="" val="0"/>
              </a:ext>
            </a:extLst>
          </a:blip>
          <a:srcRect/>
          <a:stretch>
            <a:fillRect/>
          </a:stretch>
        </p:blipFill>
        <p:spPr bwMode="auto">
          <a:xfrm>
            <a:off x="8486451" y="1934897"/>
            <a:ext cx="1502400" cy="288000"/>
          </a:xfrm>
          <a:prstGeom prst="rect">
            <a:avLst/>
          </a:prstGeom>
          <a:noFill/>
          <a:extLst>
            <a:ext uri="{909E8E84-426E-40DD-AFC4-6F175D3DCCD1}">
              <a14:hiddenFill xmlns:a14="http://schemas.microsoft.com/office/drawing/2010/main" xmlns="">
                <a:solidFill>
                  <a:srgbClr val="FFFFFF"/>
                </a:solidFill>
              </a14:hiddenFill>
            </a:ext>
          </a:extLst>
        </p:spPr>
      </p:pic>
      <p:pic>
        <p:nvPicPr>
          <p:cNvPr id="29" name="Picture 6" descr="http://www.academia.si/wp-content/uploads/2015/06/REF-Prangl.jpg"/>
          <p:cNvPicPr>
            <a:picLocks noChangeAspect="1" noChangeArrowheads="1"/>
          </p:cNvPicPr>
          <p:nvPr/>
        </p:nvPicPr>
        <p:blipFill>
          <a:blip r:embed="rId20">
            <a:extLst>
              <a:ext uri="{28A0092B-C50C-407E-A947-70E740481C1C}">
                <a14:useLocalDpi xmlns:a14="http://schemas.microsoft.com/office/drawing/2010/main" xmlns="" val="0"/>
              </a:ext>
            </a:extLst>
          </a:blip>
          <a:srcRect/>
          <a:stretch>
            <a:fillRect/>
          </a:stretch>
        </p:blipFill>
        <p:spPr bwMode="auto">
          <a:xfrm>
            <a:off x="5131766" y="1808897"/>
            <a:ext cx="1749130"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30" name="Picture 2" descr="http://www.academia.si/wp-content/uploads/2015/04/REF-Mercator.png"/>
          <p:cNvPicPr>
            <a:picLocks noChangeAspect="1" noChangeArrowheads="1"/>
          </p:cNvPicPr>
          <p:nvPr/>
        </p:nvPicPr>
        <p:blipFill>
          <a:blip r:embed="rId21">
            <a:extLst>
              <a:ext uri="{28A0092B-C50C-407E-A947-70E740481C1C}">
                <a14:useLocalDpi xmlns:a14="http://schemas.microsoft.com/office/drawing/2010/main" xmlns="" val="0"/>
              </a:ext>
            </a:extLst>
          </a:blip>
          <a:srcRect/>
          <a:stretch>
            <a:fillRect/>
          </a:stretch>
        </p:blipFill>
        <p:spPr bwMode="auto">
          <a:xfrm>
            <a:off x="2104692" y="4919216"/>
            <a:ext cx="900000" cy="900000"/>
          </a:xfrm>
          <a:prstGeom prst="rect">
            <a:avLst/>
          </a:prstGeom>
          <a:noFill/>
          <a:extLst>
            <a:ext uri="{909E8E84-426E-40DD-AFC4-6F175D3DCCD1}">
              <a14:hiddenFill xmlns:a14="http://schemas.microsoft.com/office/drawing/2010/main" xmlns="">
                <a:solidFill>
                  <a:srgbClr val="FFFFFF"/>
                </a:solidFill>
              </a14:hiddenFill>
            </a:ext>
          </a:extLst>
        </p:spPr>
      </p:pic>
      <p:pic>
        <p:nvPicPr>
          <p:cNvPr id="31" name="Picture 4" descr="http://www.academia.si/wp-content/uploads/2015/04/REF-Nova-KBM.jpg"/>
          <p:cNvPicPr>
            <a:picLocks noChangeAspect="1" noChangeArrowheads="1"/>
          </p:cNvPicPr>
          <p:nvPr/>
        </p:nvPicPr>
        <p:blipFill>
          <a:blip r:embed="rId18" cstate="print">
            <a:extLst>
              <a:ext uri="{28A0092B-C50C-407E-A947-70E740481C1C}">
                <a14:useLocalDpi xmlns:a14="http://schemas.microsoft.com/office/drawing/2010/main" xmlns="" val="0"/>
              </a:ext>
            </a:extLst>
          </a:blip>
          <a:srcRect/>
          <a:stretch>
            <a:fillRect/>
          </a:stretch>
        </p:blipFill>
        <p:spPr bwMode="auto">
          <a:xfrm>
            <a:off x="3114340" y="5068539"/>
            <a:ext cx="1083729"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32" name="Picture 6" descr="http://www.academia.si/wp-content/uploads/2015/04/REF-Perutnina-Ptuj.png"/>
          <p:cNvPicPr>
            <a:picLocks noChangeAspect="1" noChangeArrowheads="1"/>
          </p:cNvPicPr>
          <p:nvPr/>
        </p:nvPicPr>
        <p:blipFill>
          <a:blip r:embed="rId22" cstate="print">
            <a:extLst>
              <a:ext uri="{28A0092B-C50C-407E-A947-70E740481C1C}">
                <a14:useLocalDpi xmlns:a14="http://schemas.microsoft.com/office/drawing/2010/main" xmlns="" val="0"/>
              </a:ext>
            </a:extLst>
          </a:blip>
          <a:srcRect/>
          <a:stretch>
            <a:fillRect/>
          </a:stretch>
        </p:blipFill>
        <p:spPr bwMode="auto">
          <a:xfrm>
            <a:off x="4444877" y="5099216"/>
            <a:ext cx="686868"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33" name="Picture 8" descr="http://www.academia.si/wp-content/uploads/2015/04/REF-Telekom-Slovenije.jpg"/>
          <p:cNvPicPr>
            <a:picLocks noChangeAspect="1" noChangeArrowheads="1"/>
          </p:cNvPicPr>
          <p:nvPr/>
        </p:nvPicPr>
        <p:blipFill>
          <a:blip r:embed="rId23" cstate="print">
            <a:extLst>
              <a:ext uri="{28A0092B-C50C-407E-A947-70E740481C1C}">
                <a14:useLocalDpi xmlns:a14="http://schemas.microsoft.com/office/drawing/2010/main" xmlns="" val="0"/>
              </a:ext>
            </a:extLst>
          </a:blip>
          <a:srcRect/>
          <a:stretch>
            <a:fillRect/>
          </a:stretch>
        </p:blipFill>
        <p:spPr bwMode="auto">
          <a:xfrm>
            <a:off x="5305401" y="4952982"/>
            <a:ext cx="1410448" cy="900000"/>
          </a:xfrm>
          <a:prstGeom prst="rect">
            <a:avLst/>
          </a:prstGeom>
          <a:noFill/>
          <a:extLst>
            <a:ext uri="{909E8E84-426E-40DD-AFC4-6F175D3DCCD1}">
              <a14:hiddenFill xmlns:a14="http://schemas.microsoft.com/office/drawing/2010/main" xmlns="">
                <a:solidFill>
                  <a:srgbClr val="FFFFFF"/>
                </a:solidFill>
              </a14:hiddenFill>
            </a:ext>
          </a:extLst>
        </p:spPr>
      </p:pic>
      <p:pic>
        <p:nvPicPr>
          <p:cNvPr id="34" name="Picture 10" descr="http://www.academia.si/wp-content/uploads/2015/04/REF-Henkel.jpg"/>
          <p:cNvPicPr>
            <a:picLocks noChangeAspect="1" noChangeArrowheads="1"/>
          </p:cNvPicPr>
          <p:nvPr/>
        </p:nvPicPr>
        <p:blipFill>
          <a:blip r:embed="rId24" cstate="print">
            <a:extLst>
              <a:ext uri="{28A0092B-C50C-407E-A947-70E740481C1C}">
                <a14:useLocalDpi xmlns:a14="http://schemas.microsoft.com/office/drawing/2010/main" xmlns="" val="0"/>
              </a:ext>
            </a:extLst>
          </a:blip>
          <a:srcRect/>
          <a:stretch>
            <a:fillRect/>
          </a:stretch>
        </p:blipFill>
        <p:spPr bwMode="auto">
          <a:xfrm>
            <a:off x="6925256" y="5099216"/>
            <a:ext cx="968771" cy="5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35" name="Picture 12" descr="http://www.academia.si/wp-content/uploads/2015/04/REF-Paloma.jpg"/>
          <p:cNvPicPr>
            <a:picLocks noChangeAspect="1" noChangeArrowheads="1"/>
          </p:cNvPicPr>
          <p:nvPr/>
        </p:nvPicPr>
        <p:blipFill>
          <a:blip r:embed="rId25" cstate="print">
            <a:extLst>
              <a:ext uri="{28A0092B-C50C-407E-A947-70E740481C1C}">
                <a14:useLocalDpi xmlns:a14="http://schemas.microsoft.com/office/drawing/2010/main" xmlns="" val="0"/>
              </a:ext>
            </a:extLst>
          </a:blip>
          <a:srcRect/>
          <a:stretch>
            <a:fillRect/>
          </a:stretch>
        </p:blipFill>
        <p:spPr bwMode="auto">
          <a:xfrm>
            <a:off x="949443" y="5068539"/>
            <a:ext cx="999881" cy="540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902440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Agenda</a:t>
            </a:r>
            <a:endParaRPr lang="en-GB" dirty="0"/>
          </a:p>
        </p:txBody>
      </p:sp>
      <p:sp>
        <p:nvSpPr>
          <p:cNvPr id="3" name="Označba mesta vsebine 2"/>
          <p:cNvSpPr>
            <a:spLocks noGrp="1"/>
          </p:cNvSpPr>
          <p:nvPr>
            <p:ph idx="1"/>
          </p:nvPr>
        </p:nvSpPr>
        <p:spPr/>
        <p:txBody>
          <a:bodyPr>
            <a:normAutofit/>
          </a:bodyPr>
          <a:lstStyle/>
          <a:p>
            <a:pPr marL="0" indent="0">
              <a:lnSpc>
                <a:spcPct val="150000"/>
              </a:lnSpc>
              <a:buNone/>
            </a:pPr>
            <a:r>
              <a:rPr lang="en-GB" sz="2000" dirty="0"/>
              <a:t>Legal framework for Part-Time and Short-Cycle Higher Education</a:t>
            </a:r>
          </a:p>
          <a:p>
            <a:pPr marL="0" indent="0">
              <a:lnSpc>
                <a:spcPct val="150000"/>
              </a:lnSpc>
              <a:buNone/>
            </a:pPr>
            <a:r>
              <a:rPr lang="en-GB" sz="2000" dirty="0"/>
              <a:t>Part-Time Higher Education and SCHE within HE Act </a:t>
            </a:r>
          </a:p>
          <a:p>
            <a:pPr marL="0" indent="0">
              <a:lnSpc>
                <a:spcPct val="150000"/>
              </a:lnSpc>
              <a:buNone/>
            </a:pPr>
            <a:r>
              <a:rPr lang="en-GB" sz="2000" dirty="0"/>
              <a:t>Short-Cycle Higher Education, Colleges of SCHE and PT studies within SCHE Act</a:t>
            </a:r>
          </a:p>
          <a:p>
            <a:pPr marL="0" indent="0">
              <a:lnSpc>
                <a:spcPct val="150000"/>
              </a:lnSpc>
              <a:buNone/>
            </a:pPr>
            <a:r>
              <a:rPr lang="en-GB" sz="2000" dirty="0"/>
              <a:t>Challenges</a:t>
            </a:r>
          </a:p>
          <a:p>
            <a:pPr marL="0" indent="0">
              <a:lnSpc>
                <a:spcPct val="150000"/>
              </a:lnSpc>
              <a:buNone/>
            </a:pPr>
            <a:r>
              <a:rPr lang="sl-SI" sz="2000" dirty="0" err="1"/>
              <a:t>Academia</a:t>
            </a:r>
            <a:r>
              <a:rPr lang="sl-SI" sz="2000" dirty="0"/>
              <a:t> </a:t>
            </a:r>
            <a:r>
              <a:rPr lang="sl-SI" sz="2000" dirty="0" err="1"/>
              <a:t>Case</a:t>
            </a:r>
            <a:endParaRPr lang="sl-SI" sz="2000" dirty="0"/>
          </a:p>
          <a:p>
            <a:pPr marL="0" indent="0">
              <a:lnSpc>
                <a:spcPct val="150000"/>
              </a:lnSpc>
              <a:buNone/>
            </a:pPr>
            <a:r>
              <a:rPr lang="en-GB" sz="2000" dirty="0">
                <a:solidFill>
                  <a:srgbClr val="B02288"/>
                </a:solidFill>
              </a:rPr>
              <a:t>Appendix</a:t>
            </a:r>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21</a:t>
            </a:fld>
            <a:endParaRPr lang="sl-SI"/>
          </a:p>
        </p:txBody>
      </p:sp>
    </p:spTree>
    <p:extLst>
      <p:ext uri="{BB962C8B-B14F-4D97-AF65-F5344CB8AC3E}">
        <p14:creationId xmlns:p14="http://schemas.microsoft.com/office/powerpoint/2010/main" xmlns="" val="104554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Contact Details</a:t>
            </a:r>
          </a:p>
        </p:txBody>
      </p:sp>
      <p:sp>
        <p:nvSpPr>
          <p:cNvPr id="3" name="Označba mesta vsebine 2"/>
          <p:cNvSpPr>
            <a:spLocks noGrp="1"/>
          </p:cNvSpPr>
          <p:nvPr>
            <p:ph idx="1"/>
          </p:nvPr>
        </p:nvSpPr>
        <p:spPr>
          <a:xfrm>
            <a:off x="838200" y="1825625"/>
            <a:ext cx="4088363" cy="1841306"/>
          </a:xfrm>
        </p:spPr>
        <p:txBody>
          <a:bodyPr>
            <a:normAutofit fontScale="47500" lnSpcReduction="20000"/>
          </a:bodyPr>
          <a:lstStyle/>
          <a:p>
            <a:pPr marL="0" indent="0">
              <a:buNone/>
            </a:pPr>
            <a:r>
              <a:rPr lang="en-GB" b="1" dirty="0"/>
              <a:t>Academia College of Short-Cycle Higher Education</a:t>
            </a:r>
          </a:p>
          <a:p>
            <a:pPr marL="0" indent="0">
              <a:buNone/>
            </a:pPr>
            <a:r>
              <a:rPr lang="en-GB" b="1" dirty="0" err="1"/>
              <a:t>Glavni</a:t>
            </a:r>
            <a:r>
              <a:rPr lang="en-GB" b="1" dirty="0"/>
              <a:t> </a:t>
            </a:r>
            <a:r>
              <a:rPr lang="en-GB" b="1" dirty="0" err="1"/>
              <a:t>trg</a:t>
            </a:r>
            <a:r>
              <a:rPr lang="en-GB" b="1" dirty="0"/>
              <a:t> 17B</a:t>
            </a:r>
          </a:p>
          <a:p>
            <a:pPr marL="0" indent="0">
              <a:buNone/>
            </a:pPr>
            <a:r>
              <a:rPr lang="en-GB" b="1" dirty="0"/>
              <a:t>SI-2000 Maribor</a:t>
            </a:r>
          </a:p>
          <a:p>
            <a:pPr marL="0" indent="0">
              <a:buNone/>
            </a:pPr>
            <a:r>
              <a:rPr lang="en-GB" b="1" dirty="0"/>
              <a:t>www.academia.si </a:t>
            </a:r>
          </a:p>
          <a:p>
            <a:pPr marL="0" indent="0">
              <a:buNone/>
            </a:pPr>
            <a:r>
              <a:rPr lang="en-GB" b="1" dirty="0"/>
              <a:t>info@academia.si</a:t>
            </a:r>
          </a:p>
          <a:p>
            <a:pPr marL="0" indent="0">
              <a:buNone/>
            </a:pPr>
            <a:r>
              <a:rPr lang="en-GB" b="1" dirty="0"/>
              <a:t>Phone: +386 2 228 35 35</a:t>
            </a:r>
          </a:p>
          <a:p>
            <a:pPr marL="0" indent="0">
              <a:buNone/>
            </a:pPr>
            <a:endParaRPr lang="en-GB" b="1" dirty="0"/>
          </a:p>
        </p:txBody>
      </p:sp>
      <p:sp>
        <p:nvSpPr>
          <p:cNvPr id="7" name="Označba mesta številke diapozitiva 6"/>
          <p:cNvSpPr>
            <a:spLocks noGrp="1"/>
          </p:cNvSpPr>
          <p:nvPr>
            <p:ph type="sldNum" sz="quarter" idx="12"/>
          </p:nvPr>
        </p:nvSpPr>
        <p:spPr/>
        <p:txBody>
          <a:bodyPr/>
          <a:lstStyle/>
          <a:p>
            <a:fld id="{BFE896EB-FA31-459A-9175-6AED3FE28687}" type="slidenum">
              <a:rPr lang="sl-SI" smtClean="0"/>
              <a:pPr/>
              <a:t>22</a:t>
            </a:fld>
            <a:endParaRPr lang="sl-SI"/>
          </a:p>
        </p:txBody>
      </p:sp>
      <p:sp>
        <p:nvSpPr>
          <p:cNvPr id="4" name="Označba mesta vsebine 2"/>
          <p:cNvSpPr txBox="1">
            <a:spLocks/>
          </p:cNvSpPr>
          <p:nvPr/>
        </p:nvSpPr>
        <p:spPr>
          <a:xfrm>
            <a:off x="6001139" y="1825625"/>
            <a:ext cx="4088363" cy="18413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Žan Dapčevič</a:t>
            </a:r>
          </a:p>
          <a:p>
            <a:pPr marL="0" indent="0">
              <a:buFont typeface="Arial" panose="020B0604020202020204" pitchFamily="34" charset="0"/>
              <a:buNone/>
            </a:pPr>
            <a:r>
              <a:rPr lang="en-GB" b="1" dirty="0"/>
              <a:t>Head of Business Development</a:t>
            </a:r>
          </a:p>
          <a:p>
            <a:pPr marL="0" indent="0">
              <a:buFont typeface="Arial" panose="020B0604020202020204" pitchFamily="34" charset="0"/>
              <a:buNone/>
            </a:pPr>
            <a:r>
              <a:rPr lang="en-GB" b="1" dirty="0"/>
              <a:t>zan.dapcevic@academia.si</a:t>
            </a:r>
          </a:p>
          <a:p>
            <a:pPr marL="0" indent="0">
              <a:buFont typeface="Arial" panose="020B0604020202020204" pitchFamily="34" charset="0"/>
              <a:buNone/>
            </a:pPr>
            <a:r>
              <a:rPr lang="en-GB" b="1" dirty="0"/>
              <a:t>Phone: +386 2 228 35 34</a:t>
            </a:r>
          </a:p>
          <a:p>
            <a:pPr marL="0" indent="0">
              <a:buFont typeface="Arial" panose="020B0604020202020204" pitchFamily="34" charset="0"/>
              <a:buNone/>
            </a:pPr>
            <a:endParaRPr lang="en-GB" b="1" dirty="0"/>
          </a:p>
        </p:txBody>
      </p:sp>
      <p:cxnSp>
        <p:nvCxnSpPr>
          <p:cNvPr id="5" name="Raven povezovalnik 4"/>
          <p:cNvCxnSpPr/>
          <p:nvPr/>
        </p:nvCxnSpPr>
        <p:spPr>
          <a:xfrm>
            <a:off x="5374138" y="1825625"/>
            <a:ext cx="5587" cy="1800000"/>
          </a:xfrm>
          <a:prstGeom prst="line">
            <a:avLst/>
          </a:prstGeom>
          <a:ln w="19050">
            <a:solidFill>
              <a:srgbClr val="B0228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289813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Links</a:t>
            </a:r>
          </a:p>
        </p:txBody>
      </p:sp>
      <p:sp>
        <p:nvSpPr>
          <p:cNvPr id="3" name="Označba mesta vsebine 2"/>
          <p:cNvSpPr>
            <a:spLocks noGrp="1"/>
          </p:cNvSpPr>
          <p:nvPr>
            <p:ph idx="1"/>
          </p:nvPr>
        </p:nvSpPr>
        <p:spPr/>
        <p:txBody>
          <a:bodyPr/>
          <a:lstStyle/>
          <a:p>
            <a:r>
              <a:rPr lang="en-GB" b="1" dirty="0"/>
              <a:t>Academia – www.academia.si</a:t>
            </a:r>
          </a:p>
          <a:p>
            <a:r>
              <a:rPr lang="en-GB" b="1" dirty="0"/>
              <a:t>Ministry of Education, Science and Sport - www.mizs.gov.si </a:t>
            </a:r>
          </a:p>
          <a:p>
            <a:r>
              <a:rPr lang="en-GB" b="1" dirty="0"/>
              <a:t>Slovenian Quality Assurance Agency – www.nakvis.si</a:t>
            </a:r>
          </a:p>
          <a:p>
            <a:r>
              <a:rPr lang="en-GB" b="1" dirty="0"/>
              <a:t>Association of Colleges of SCHE in Slovenia - www.skupnost-vss.si </a:t>
            </a:r>
          </a:p>
          <a:p>
            <a:endParaRPr lang="en-GB" b="1" dirty="0"/>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23</a:t>
            </a:fld>
            <a:endParaRPr lang="sl-SI"/>
          </a:p>
        </p:txBody>
      </p:sp>
    </p:spTree>
    <p:extLst>
      <p:ext uri="{BB962C8B-B14F-4D97-AF65-F5344CB8AC3E}">
        <p14:creationId xmlns:p14="http://schemas.microsoft.com/office/powerpoint/2010/main" xmlns="" val="1836069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Agenda</a:t>
            </a:r>
            <a:endParaRPr lang="en-GB" dirty="0"/>
          </a:p>
        </p:txBody>
      </p:sp>
      <p:sp>
        <p:nvSpPr>
          <p:cNvPr id="3" name="Označba mesta vsebine 2"/>
          <p:cNvSpPr>
            <a:spLocks noGrp="1"/>
          </p:cNvSpPr>
          <p:nvPr>
            <p:ph idx="1"/>
          </p:nvPr>
        </p:nvSpPr>
        <p:spPr/>
        <p:txBody>
          <a:bodyPr>
            <a:normAutofit/>
          </a:bodyPr>
          <a:lstStyle/>
          <a:p>
            <a:pPr marL="0" indent="0">
              <a:lnSpc>
                <a:spcPct val="150000"/>
              </a:lnSpc>
              <a:buNone/>
            </a:pPr>
            <a:r>
              <a:rPr lang="en-GB" sz="2000" dirty="0">
                <a:solidFill>
                  <a:srgbClr val="B02288"/>
                </a:solidFill>
              </a:rPr>
              <a:t>Legal framework for Part-Time and Short-Cycle Higher Education</a:t>
            </a:r>
          </a:p>
          <a:p>
            <a:pPr marL="0" indent="0">
              <a:lnSpc>
                <a:spcPct val="150000"/>
              </a:lnSpc>
              <a:buNone/>
            </a:pPr>
            <a:r>
              <a:rPr lang="en-GB" sz="2000" dirty="0"/>
              <a:t>Part-Time Higher Education</a:t>
            </a:r>
          </a:p>
          <a:p>
            <a:pPr marL="0" indent="0">
              <a:lnSpc>
                <a:spcPct val="150000"/>
              </a:lnSpc>
              <a:buNone/>
            </a:pPr>
            <a:r>
              <a:rPr lang="en-GB" sz="2000" dirty="0"/>
              <a:t>Short-Cycle Higher Education and Colleges of SCHE</a:t>
            </a:r>
          </a:p>
          <a:p>
            <a:pPr marL="0" indent="0">
              <a:lnSpc>
                <a:spcPct val="150000"/>
              </a:lnSpc>
              <a:buNone/>
            </a:pPr>
            <a:r>
              <a:rPr lang="en-GB" sz="2000" dirty="0"/>
              <a:t>Challenges</a:t>
            </a:r>
          </a:p>
          <a:p>
            <a:pPr marL="0" indent="0">
              <a:lnSpc>
                <a:spcPct val="150000"/>
              </a:lnSpc>
              <a:buNone/>
            </a:pPr>
            <a:r>
              <a:rPr lang="sl-SI" sz="2000" dirty="0" err="1"/>
              <a:t>Academia</a:t>
            </a:r>
            <a:r>
              <a:rPr lang="sl-SI" sz="2000" dirty="0"/>
              <a:t> </a:t>
            </a:r>
            <a:r>
              <a:rPr lang="sl-SI" sz="2000" dirty="0" err="1"/>
              <a:t>Case</a:t>
            </a:r>
            <a:endParaRPr lang="sl-SI" sz="2000" dirty="0"/>
          </a:p>
          <a:p>
            <a:pPr marL="0" indent="0">
              <a:lnSpc>
                <a:spcPct val="150000"/>
              </a:lnSpc>
              <a:buNone/>
            </a:pPr>
            <a:r>
              <a:rPr lang="en-GB" sz="2000" dirty="0"/>
              <a:t>Appendix</a:t>
            </a:r>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3</a:t>
            </a:fld>
            <a:endParaRPr lang="sl-SI"/>
          </a:p>
        </p:txBody>
      </p:sp>
    </p:spTree>
    <p:extLst>
      <p:ext uri="{BB962C8B-B14F-4D97-AF65-F5344CB8AC3E}">
        <p14:creationId xmlns:p14="http://schemas.microsoft.com/office/powerpoint/2010/main" xmlns="" val="3875652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Legal framework is fragmented into</a:t>
            </a:r>
            <a:r>
              <a:rPr lang="sl-SI" dirty="0"/>
              <a:t> 2</a:t>
            </a:r>
            <a:r>
              <a:rPr lang="en-GB" dirty="0"/>
              <a:t> Higher Edu </a:t>
            </a:r>
            <a:r>
              <a:rPr lang="sl-SI" dirty="0"/>
              <a:t>L</a:t>
            </a:r>
            <a:r>
              <a:rPr lang="en-GB" dirty="0" err="1"/>
              <a:t>aws</a:t>
            </a:r>
            <a:endParaRPr lang="en-GB" dirty="0"/>
          </a:p>
        </p:txBody>
      </p:sp>
      <p:graphicFrame>
        <p:nvGraphicFramePr>
          <p:cNvPr id="4" name="Označba mesta vsebine 3"/>
          <p:cNvGraphicFramePr>
            <a:graphicFrameLocks noGrp="1"/>
          </p:cNvGraphicFramePr>
          <p:nvPr>
            <p:ph idx="1"/>
            <p:extLst>
              <p:ext uri="{D42A27DB-BD31-4B8C-83A1-F6EECF244321}">
                <p14:modId xmlns:p14="http://schemas.microsoft.com/office/powerpoint/2010/main" xmlns="" val="3979650490"/>
              </p:ext>
            </p:extLst>
          </p:nvPr>
        </p:nvGraphicFramePr>
        <p:xfrm>
          <a:off x="838200" y="589658"/>
          <a:ext cx="4722845" cy="45141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7" name="Označba mesta številke diapozitiva 96"/>
          <p:cNvSpPr>
            <a:spLocks noGrp="1"/>
          </p:cNvSpPr>
          <p:nvPr>
            <p:ph type="sldNum" sz="quarter" idx="12"/>
          </p:nvPr>
        </p:nvSpPr>
        <p:spPr/>
        <p:txBody>
          <a:bodyPr/>
          <a:lstStyle/>
          <a:p>
            <a:fld id="{BFE896EB-FA31-459A-9175-6AED3FE28687}" type="slidenum">
              <a:rPr lang="sl-SI" smtClean="0"/>
              <a:pPr/>
              <a:t>4</a:t>
            </a:fld>
            <a:endParaRPr lang="sl-SI"/>
          </a:p>
        </p:txBody>
      </p:sp>
      <p:graphicFrame>
        <p:nvGraphicFramePr>
          <p:cNvPr id="79" name="Grafikon 78"/>
          <p:cNvGraphicFramePr/>
          <p:nvPr>
            <p:extLst>
              <p:ext uri="{D42A27DB-BD31-4B8C-83A1-F6EECF244321}">
                <p14:modId xmlns:p14="http://schemas.microsoft.com/office/powerpoint/2010/main" xmlns="" val="3694460081"/>
              </p:ext>
            </p:extLst>
          </p:nvPr>
        </p:nvGraphicFramePr>
        <p:xfrm>
          <a:off x="736081" y="4367630"/>
          <a:ext cx="6822752" cy="2078943"/>
        </p:xfrm>
        <a:graphic>
          <a:graphicData uri="http://schemas.openxmlformats.org/drawingml/2006/chart">
            <c:chart xmlns:c="http://schemas.openxmlformats.org/drawingml/2006/chart" xmlns:r="http://schemas.openxmlformats.org/officeDocument/2006/relationships" r:id="rId6"/>
          </a:graphicData>
        </a:graphic>
      </p:graphicFrame>
      <p:sp>
        <p:nvSpPr>
          <p:cNvPr id="87" name="Pravokotnik 86"/>
          <p:cNvSpPr/>
          <p:nvPr/>
        </p:nvSpPr>
        <p:spPr>
          <a:xfrm>
            <a:off x="1371600" y="4926565"/>
            <a:ext cx="531845" cy="542095"/>
          </a:xfrm>
          <a:prstGeom prst="rect">
            <a:avLst/>
          </a:prstGeom>
          <a:solidFill>
            <a:srgbClr val="B022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esna puščica 4"/>
          <p:cNvSpPr/>
          <p:nvPr/>
        </p:nvSpPr>
        <p:spPr>
          <a:xfrm>
            <a:off x="5728996" y="1480731"/>
            <a:ext cx="653143" cy="2732022"/>
          </a:xfrm>
          <a:prstGeom prst="rightArrow">
            <a:avLst>
              <a:gd name="adj1" fmla="val 25410"/>
              <a:gd name="adj2" fmla="val 50000"/>
            </a:avLst>
          </a:prstGeom>
          <a:solidFill>
            <a:srgbClr val="535353"/>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l-SI"/>
          </a:p>
        </p:txBody>
      </p:sp>
      <p:sp>
        <p:nvSpPr>
          <p:cNvPr id="6" name="Pravokotnik 5"/>
          <p:cNvSpPr/>
          <p:nvPr/>
        </p:nvSpPr>
        <p:spPr>
          <a:xfrm>
            <a:off x="6693158" y="1480730"/>
            <a:ext cx="4898571" cy="120180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b"/>
          <a:lstStyle/>
          <a:p>
            <a:r>
              <a:rPr lang="en-GB" sz="1200" b="1" dirty="0">
                <a:solidFill>
                  <a:srgbClr val="535353"/>
                </a:solidFill>
                <a:latin typeface="Arial" panose="020B0604020202020204" pitchFamily="34" charset="0"/>
                <a:cs typeface="Arial" panose="020B0604020202020204" pitchFamily="34" charset="0"/>
              </a:rPr>
              <a:t>Higher Education Legislation</a:t>
            </a:r>
          </a:p>
          <a:p>
            <a:pPr marL="228600" indent="-22860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Higher Education Act</a:t>
            </a:r>
            <a:endParaRPr lang="sl-SI" sz="1200" dirty="0">
              <a:solidFill>
                <a:srgbClr val="535353"/>
              </a:solidFill>
              <a:latin typeface="Arial" panose="020B0604020202020204" pitchFamily="34" charset="0"/>
              <a:cs typeface="Arial" panose="020B0604020202020204" pitchFamily="34" charset="0"/>
            </a:endParaRPr>
          </a:p>
          <a:p>
            <a:pPr marL="685800" lvl="1" indent="-22860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Regulation of Higher Education</a:t>
            </a:r>
          </a:p>
          <a:p>
            <a:pPr marL="685800" lvl="1" indent="-22860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Regulation of Part-Time Studies</a:t>
            </a:r>
          </a:p>
          <a:p>
            <a:pPr marL="685800" lvl="1" indent="-22860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Regulation of SCHE Level 6/II, Level 7</a:t>
            </a:r>
          </a:p>
        </p:txBody>
      </p:sp>
      <p:sp>
        <p:nvSpPr>
          <p:cNvPr id="7" name="Pravokotnik 6"/>
          <p:cNvSpPr/>
          <p:nvPr/>
        </p:nvSpPr>
        <p:spPr>
          <a:xfrm>
            <a:off x="6654281" y="3001619"/>
            <a:ext cx="4898571" cy="145372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t"/>
          <a:lstStyle/>
          <a:p>
            <a:r>
              <a:rPr lang="en-GB" sz="1200" b="1" dirty="0">
                <a:solidFill>
                  <a:srgbClr val="535353"/>
                </a:solidFill>
                <a:latin typeface="Arial" panose="020B0604020202020204" pitchFamily="34" charset="0"/>
                <a:cs typeface="Arial" panose="020B0604020202020204" pitchFamily="34" charset="0"/>
              </a:rPr>
              <a:t>Short-Cycle Higher Education Legislation</a:t>
            </a:r>
          </a:p>
          <a:p>
            <a:pPr marL="171450" indent="-1714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Short-C</a:t>
            </a:r>
            <a:r>
              <a:rPr lang="sl-SI" sz="1200" dirty="0">
                <a:solidFill>
                  <a:srgbClr val="535353"/>
                </a:solidFill>
                <a:latin typeface="Arial" panose="020B0604020202020204" pitchFamily="34" charset="0"/>
                <a:cs typeface="Arial" panose="020B0604020202020204" pitchFamily="34" charset="0"/>
              </a:rPr>
              <a:t>y</a:t>
            </a:r>
            <a:r>
              <a:rPr lang="en-GB" sz="1200" dirty="0">
                <a:solidFill>
                  <a:srgbClr val="535353"/>
                </a:solidFill>
                <a:latin typeface="Arial" panose="020B0604020202020204" pitchFamily="34" charset="0"/>
                <a:cs typeface="Arial" panose="020B0604020202020204" pitchFamily="34" charset="0"/>
              </a:rPr>
              <a:t>c</a:t>
            </a:r>
            <a:r>
              <a:rPr lang="sl-SI" sz="1200" dirty="0">
                <a:solidFill>
                  <a:srgbClr val="535353"/>
                </a:solidFill>
                <a:latin typeface="Arial" panose="020B0604020202020204" pitchFamily="34" charset="0"/>
                <a:cs typeface="Arial" panose="020B0604020202020204" pitchFamily="34" charset="0"/>
              </a:rPr>
              <a:t>l</a:t>
            </a:r>
            <a:r>
              <a:rPr lang="en-GB" sz="1200" dirty="0">
                <a:solidFill>
                  <a:srgbClr val="535353"/>
                </a:solidFill>
                <a:latin typeface="Arial" panose="020B0604020202020204" pitchFamily="34" charset="0"/>
                <a:cs typeface="Arial" panose="020B0604020202020204" pitchFamily="34" charset="0"/>
              </a:rPr>
              <a:t>e Higher Education</a:t>
            </a:r>
            <a:r>
              <a:rPr lang="sl-SI" sz="1200" dirty="0">
                <a:solidFill>
                  <a:srgbClr val="535353"/>
                </a:solidFill>
                <a:latin typeface="Arial" panose="020B0604020202020204" pitchFamily="34" charset="0"/>
                <a:cs typeface="Arial" panose="020B0604020202020204" pitchFamily="34" charset="0"/>
              </a:rPr>
              <a:t> (SCHE)</a:t>
            </a:r>
            <a:r>
              <a:rPr lang="en-GB" sz="1200" dirty="0">
                <a:solidFill>
                  <a:srgbClr val="535353"/>
                </a:solidFill>
                <a:latin typeface="Arial" panose="020B0604020202020204" pitchFamily="34" charset="0"/>
                <a:cs typeface="Arial" panose="020B0604020202020204" pitchFamily="34" charset="0"/>
              </a:rPr>
              <a:t> Act</a:t>
            </a:r>
            <a:endParaRPr lang="sl-SI" sz="1200" dirty="0">
              <a:solidFill>
                <a:srgbClr val="535353"/>
              </a:solidFill>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Regulation of Short-Cycle Higher Education – Level 6/I</a:t>
            </a:r>
          </a:p>
          <a:p>
            <a:pPr marL="628650" lvl="1" indent="-1714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Regulation of Part-Time SCHE</a:t>
            </a:r>
          </a:p>
        </p:txBody>
      </p:sp>
      <p:cxnSp>
        <p:nvCxnSpPr>
          <p:cNvPr id="9" name="Raven povezovalnik 8"/>
          <p:cNvCxnSpPr/>
          <p:nvPr/>
        </p:nvCxnSpPr>
        <p:spPr>
          <a:xfrm flipV="1">
            <a:off x="6654281" y="2837412"/>
            <a:ext cx="4976326" cy="9330"/>
          </a:xfrm>
          <a:prstGeom prst="line">
            <a:avLst/>
          </a:prstGeom>
          <a:ln w="19050">
            <a:solidFill>
              <a:srgbClr val="B02288"/>
            </a:solidFill>
          </a:ln>
        </p:spPr>
        <p:style>
          <a:lnRef idx="1">
            <a:schemeClr val="accent1"/>
          </a:lnRef>
          <a:fillRef idx="0">
            <a:schemeClr val="accent1"/>
          </a:fillRef>
          <a:effectRef idx="0">
            <a:schemeClr val="accent1"/>
          </a:effectRef>
          <a:fontRef idx="minor">
            <a:schemeClr val="tx1"/>
          </a:fontRef>
        </p:style>
      </p:cxnSp>
      <p:sp>
        <p:nvSpPr>
          <p:cNvPr id="80" name="Pravokotnik 79"/>
          <p:cNvSpPr/>
          <p:nvPr/>
        </p:nvSpPr>
        <p:spPr>
          <a:xfrm>
            <a:off x="1371600" y="5103827"/>
            <a:ext cx="989045" cy="961072"/>
          </a:xfrm>
          <a:prstGeom prst="rect">
            <a:avLst/>
          </a:prstGeom>
          <a:solidFill>
            <a:srgbClr val="B022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50" dirty="0">
                <a:latin typeface="Arial" panose="020B0604020202020204" pitchFamily="34" charset="0"/>
                <a:cs typeface="Arial" panose="020B0604020202020204" pitchFamily="34" charset="0"/>
              </a:rPr>
              <a:t>Second cycle</a:t>
            </a:r>
            <a:r>
              <a:rPr lang="sl-SI" sz="950" dirty="0">
                <a:latin typeface="Arial" panose="020B0604020202020204" pitchFamily="34" charset="0"/>
                <a:cs typeface="Arial" panose="020B0604020202020204" pitchFamily="34" charset="0"/>
              </a:rPr>
              <a:t> </a:t>
            </a:r>
            <a:r>
              <a:rPr lang="en-GB" sz="950" dirty="0">
                <a:latin typeface="Arial" panose="020B0604020202020204" pitchFamily="34" charset="0"/>
                <a:cs typeface="Arial" panose="020B0604020202020204" pitchFamily="34" charset="0"/>
              </a:rPr>
              <a:t>integrated</a:t>
            </a:r>
            <a:r>
              <a:rPr lang="sl-SI" sz="950" dirty="0">
                <a:latin typeface="Arial" panose="020B0604020202020204" pitchFamily="34" charset="0"/>
                <a:cs typeface="Arial" panose="020B0604020202020204" pitchFamily="34" charset="0"/>
              </a:rPr>
              <a:t> </a:t>
            </a:r>
            <a:r>
              <a:rPr lang="en-GB" sz="950" dirty="0">
                <a:latin typeface="Arial" panose="020B0604020202020204" pitchFamily="34" charset="0"/>
                <a:cs typeface="Arial" panose="020B0604020202020204" pitchFamily="34" charset="0"/>
              </a:rPr>
              <a:t>Masters</a:t>
            </a:r>
          </a:p>
        </p:txBody>
      </p:sp>
      <p:sp>
        <p:nvSpPr>
          <p:cNvPr id="81" name="Pravokotnik 80"/>
          <p:cNvSpPr/>
          <p:nvPr/>
        </p:nvSpPr>
        <p:spPr>
          <a:xfrm>
            <a:off x="2894045" y="5328361"/>
            <a:ext cx="989045" cy="736538"/>
          </a:xfrm>
          <a:prstGeom prst="rect">
            <a:avLst/>
          </a:prstGeom>
          <a:solidFill>
            <a:srgbClr val="535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50" dirty="0">
                <a:latin typeface="Arial" panose="020B0604020202020204" pitchFamily="34" charset="0"/>
                <a:cs typeface="Arial" panose="020B0604020202020204" pitchFamily="34" charset="0"/>
              </a:rPr>
              <a:t>First cycle (academic)</a:t>
            </a:r>
          </a:p>
        </p:txBody>
      </p:sp>
      <p:sp>
        <p:nvSpPr>
          <p:cNvPr id="82" name="Pravokotnik 81"/>
          <p:cNvSpPr/>
          <p:nvPr/>
        </p:nvSpPr>
        <p:spPr>
          <a:xfrm>
            <a:off x="6159758" y="5733640"/>
            <a:ext cx="989045" cy="331257"/>
          </a:xfrm>
          <a:prstGeom prst="rect">
            <a:avLst/>
          </a:prstGeom>
          <a:solidFill>
            <a:srgbClr val="535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950" dirty="0"/>
              <a:t>SCHE</a:t>
            </a:r>
            <a:endParaRPr lang="en-GB" sz="950" dirty="0"/>
          </a:p>
        </p:txBody>
      </p:sp>
      <p:sp>
        <p:nvSpPr>
          <p:cNvPr id="83" name="Pravokotnik 82"/>
          <p:cNvSpPr/>
          <p:nvPr/>
        </p:nvSpPr>
        <p:spPr>
          <a:xfrm>
            <a:off x="4526901" y="5328360"/>
            <a:ext cx="989045" cy="736537"/>
          </a:xfrm>
          <a:prstGeom prst="rect">
            <a:avLst/>
          </a:prstGeom>
          <a:solidFill>
            <a:srgbClr val="5353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50" dirty="0">
                <a:latin typeface="Arial" panose="020B0604020202020204" pitchFamily="34" charset="0"/>
                <a:cs typeface="Arial" panose="020B0604020202020204" pitchFamily="34" charset="0"/>
              </a:rPr>
              <a:t>First cycle (professional)</a:t>
            </a:r>
          </a:p>
        </p:txBody>
      </p:sp>
      <p:sp>
        <p:nvSpPr>
          <p:cNvPr id="85" name="Pravokotnik 84"/>
          <p:cNvSpPr/>
          <p:nvPr/>
        </p:nvSpPr>
        <p:spPr>
          <a:xfrm>
            <a:off x="4982546" y="5106749"/>
            <a:ext cx="533399" cy="221611"/>
          </a:xfrm>
          <a:prstGeom prst="rect">
            <a:avLst/>
          </a:prstGeom>
          <a:solidFill>
            <a:srgbClr val="B02288"/>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86" name="Pravokotnik 85"/>
          <p:cNvSpPr/>
          <p:nvPr/>
        </p:nvSpPr>
        <p:spPr>
          <a:xfrm>
            <a:off x="2894045" y="5103827"/>
            <a:ext cx="989044" cy="224533"/>
          </a:xfrm>
          <a:prstGeom prst="rect">
            <a:avLst/>
          </a:prstGeom>
          <a:solidFill>
            <a:srgbClr val="B02288"/>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84" name="Pravokotnik 83"/>
          <p:cNvSpPr/>
          <p:nvPr/>
        </p:nvSpPr>
        <p:spPr>
          <a:xfrm>
            <a:off x="3312367" y="5103827"/>
            <a:ext cx="1668625" cy="364834"/>
          </a:xfrm>
          <a:prstGeom prst="rect">
            <a:avLst/>
          </a:prstGeom>
          <a:solidFill>
            <a:srgbClr val="B02288"/>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950" dirty="0">
                <a:latin typeface="Arial" panose="020B0604020202020204" pitchFamily="34" charset="0"/>
                <a:cs typeface="Arial" panose="020B0604020202020204" pitchFamily="34" charset="0"/>
              </a:rPr>
              <a:t>Second Cycle (Masters)</a:t>
            </a:r>
          </a:p>
        </p:txBody>
      </p:sp>
      <p:sp>
        <p:nvSpPr>
          <p:cNvPr id="88" name="Pravokotnik 87"/>
          <p:cNvSpPr/>
          <p:nvPr/>
        </p:nvSpPr>
        <p:spPr>
          <a:xfrm>
            <a:off x="7645400" y="4762780"/>
            <a:ext cx="1097903" cy="104692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b"/>
          <a:lstStyle/>
          <a:p>
            <a:r>
              <a:rPr lang="en-GB" sz="1200" b="1" dirty="0">
                <a:solidFill>
                  <a:srgbClr val="535353"/>
                </a:solidFill>
                <a:latin typeface="Arial" panose="020B0604020202020204" pitchFamily="34" charset="0"/>
                <a:cs typeface="Arial" panose="020B0604020202020204" pitchFamily="34" charset="0"/>
              </a:rPr>
              <a:t>Higher and Short-Cycle Higher Education in Slovenia</a:t>
            </a:r>
            <a:endParaRPr lang="en-GB" sz="1200" dirty="0">
              <a:solidFill>
                <a:srgbClr val="535353"/>
              </a:solidFill>
              <a:latin typeface="Arial" panose="020B0604020202020204" pitchFamily="34" charset="0"/>
              <a:cs typeface="Arial" panose="020B0604020202020204" pitchFamily="34" charset="0"/>
            </a:endParaRPr>
          </a:p>
        </p:txBody>
      </p:sp>
      <p:sp>
        <p:nvSpPr>
          <p:cNvPr id="89" name="Pravokotnik 88"/>
          <p:cNvSpPr/>
          <p:nvPr/>
        </p:nvSpPr>
        <p:spPr>
          <a:xfrm>
            <a:off x="8847753" y="4762780"/>
            <a:ext cx="2535594" cy="104692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b"/>
          <a:lstStyle/>
          <a:p>
            <a:r>
              <a:rPr lang="sl-SI" sz="1200" b="1" dirty="0">
                <a:solidFill>
                  <a:srgbClr val="535353"/>
                </a:solidFill>
                <a:latin typeface="Arial" panose="020B0604020202020204" pitchFamily="34" charset="0"/>
                <a:cs typeface="Arial" panose="020B0604020202020204" pitchFamily="34" charset="0"/>
              </a:rPr>
              <a:t>ISCED-A 2011</a:t>
            </a:r>
          </a:p>
          <a:p>
            <a:pPr marL="228600" indent="-228600">
              <a:buFont typeface="+mj-lt"/>
              <a:buAutoNum type="arabicPeriod" startAt="5"/>
            </a:pPr>
            <a:r>
              <a:rPr lang="en-GB" sz="1200" dirty="0">
                <a:solidFill>
                  <a:srgbClr val="535353"/>
                </a:solidFill>
                <a:latin typeface="Arial" panose="020B0604020202020204" pitchFamily="34" charset="0"/>
                <a:cs typeface="Arial" panose="020B0604020202020204" pitchFamily="34" charset="0"/>
              </a:rPr>
              <a:t>SCHE - 550</a:t>
            </a:r>
          </a:p>
          <a:p>
            <a:pPr marL="228600" indent="-228600">
              <a:buFont typeface="+mj-lt"/>
              <a:buAutoNum type="arabicPeriod" startAt="5"/>
            </a:pPr>
            <a:r>
              <a:rPr lang="en-GB" sz="1200" dirty="0">
                <a:solidFill>
                  <a:srgbClr val="535353"/>
                </a:solidFill>
                <a:latin typeface="Arial" panose="020B0604020202020204" pitchFamily="34" charset="0"/>
                <a:cs typeface="Arial" panose="020B0604020202020204" pitchFamily="34" charset="0"/>
              </a:rPr>
              <a:t>First Cycle Academic – 640</a:t>
            </a:r>
            <a:br>
              <a:rPr lang="en-GB" sz="1200" dirty="0">
                <a:solidFill>
                  <a:srgbClr val="535353"/>
                </a:solidFill>
                <a:latin typeface="Arial" panose="020B0604020202020204" pitchFamily="34" charset="0"/>
                <a:cs typeface="Arial" panose="020B0604020202020204" pitchFamily="34" charset="0"/>
              </a:rPr>
            </a:br>
            <a:r>
              <a:rPr lang="en-GB" sz="1200" dirty="0">
                <a:solidFill>
                  <a:srgbClr val="535353"/>
                </a:solidFill>
                <a:latin typeface="Arial" panose="020B0604020202020204" pitchFamily="34" charset="0"/>
                <a:cs typeface="Arial" panose="020B0604020202020204" pitchFamily="34" charset="0"/>
              </a:rPr>
              <a:t>First Cycle Professional – 650 </a:t>
            </a:r>
          </a:p>
          <a:p>
            <a:pPr marL="228600" indent="-228600">
              <a:buFont typeface="+mj-lt"/>
              <a:buAutoNum type="arabicPeriod" startAt="5"/>
            </a:pPr>
            <a:r>
              <a:rPr lang="en-GB" sz="1200" dirty="0">
                <a:solidFill>
                  <a:srgbClr val="535353"/>
                </a:solidFill>
                <a:latin typeface="Arial" panose="020B0604020202020204" pitchFamily="34" charset="0"/>
                <a:cs typeface="Arial" panose="020B0604020202020204" pitchFamily="34" charset="0"/>
              </a:rPr>
              <a:t>Second Cycle – 760 </a:t>
            </a:r>
          </a:p>
        </p:txBody>
      </p:sp>
      <p:sp>
        <p:nvSpPr>
          <p:cNvPr id="90" name="Pravokotnik 89"/>
          <p:cNvSpPr/>
          <p:nvPr/>
        </p:nvSpPr>
        <p:spPr>
          <a:xfrm>
            <a:off x="7736631" y="5994411"/>
            <a:ext cx="3893976" cy="376974"/>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t"/>
          <a:lstStyle/>
          <a:p>
            <a:pPr algn="ctr"/>
            <a:r>
              <a:rPr lang="en-GB" sz="1200" b="1" dirty="0">
                <a:solidFill>
                  <a:srgbClr val="535353"/>
                </a:solidFill>
                <a:latin typeface="Arial" panose="020B0604020202020204" pitchFamily="34" charset="0"/>
                <a:cs typeface="Arial" panose="020B0604020202020204" pitchFamily="34" charset="0"/>
              </a:rPr>
              <a:t>School</a:t>
            </a:r>
            <a:r>
              <a:rPr lang="sl-SI" sz="1200" b="1" dirty="0">
                <a:solidFill>
                  <a:srgbClr val="535353"/>
                </a:solidFill>
                <a:latin typeface="Arial" panose="020B0604020202020204" pitchFamily="34" charset="0"/>
                <a:cs typeface="Arial" panose="020B0604020202020204" pitchFamily="34" charset="0"/>
              </a:rPr>
              <a:t> / </a:t>
            </a:r>
            <a:r>
              <a:rPr lang="en-GB" sz="1200" b="1" dirty="0">
                <a:solidFill>
                  <a:srgbClr val="535353"/>
                </a:solidFill>
                <a:latin typeface="Arial" panose="020B0604020202020204" pitchFamily="34" charset="0"/>
                <a:cs typeface="Arial" panose="020B0604020202020204" pitchFamily="34" charset="0"/>
              </a:rPr>
              <a:t>academic year 2014/15 and 2015/16</a:t>
            </a:r>
          </a:p>
        </p:txBody>
      </p:sp>
      <p:cxnSp>
        <p:nvCxnSpPr>
          <p:cNvPr id="94" name="Raven povezovalnik 93"/>
          <p:cNvCxnSpPr/>
          <p:nvPr/>
        </p:nvCxnSpPr>
        <p:spPr>
          <a:xfrm>
            <a:off x="8743303" y="4762780"/>
            <a:ext cx="0" cy="1073491"/>
          </a:xfrm>
          <a:prstGeom prst="line">
            <a:avLst/>
          </a:prstGeom>
          <a:ln w="19050">
            <a:solidFill>
              <a:srgbClr val="B02288"/>
            </a:solidFill>
          </a:ln>
        </p:spPr>
        <p:style>
          <a:lnRef idx="1">
            <a:schemeClr val="accent1"/>
          </a:lnRef>
          <a:fillRef idx="0">
            <a:schemeClr val="accent1"/>
          </a:fillRef>
          <a:effectRef idx="0">
            <a:schemeClr val="accent1"/>
          </a:effectRef>
          <a:fontRef idx="minor">
            <a:schemeClr val="tx1"/>
          </a:fontRef>
        </p:style>
      </p:cxnSp>
      <p:sp>
        <p:nvSpPr>
          <p:cNvPr id="95" name="Pravokotnik 94"/>
          <p:cNvSpPr/>
          <p:nvPr/>
        </p:nvSpPr>
        <p:spPr>
          <a:xfrm>
            <a:off x="11353799" y="4762780"/>
            <a:ext cx="601825" cy="1046928"/>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b"/>
          <a:lstStyle/>
          <a:p>
            <a:pPr algn="ctr"/>
            <a:r>
              <a:rPr lang="en-GB" sz="1200" b="1" dirty="0">
                <a:solidFill>
                  <a:srgbClr val="535353"/>
                </a:solidFill>
                <a:latin typeface="Arial" panose="020B0604020202020204" pitchFamily="34" charset="0"/>
                <a:cs typeface="Arial" panose="020B0604020202020204" pitchFamily="34" charset="0"/>
              </a:rPr>
              <a:t>ECTS</a:t>
            </a:r>
          </a:p>
          <a:p>
            <a:pPr algn="ctr"/>
            <a:r>
              <a:rPr lang="en-GB" sz="1200" dirty="0">
                <a:solidFill>
                  <a:srgbClr val="535353"/>
                </a:solidFill>
                <a:latin typeface="Arial" panose="020B0604020202020204" pitchFamily="34" charset="0"/>
                <a:cs typeface="Arial" panose="020B0604020202020204" pitchFamily="34" charset="0"/>
              </a:rPr>
              <a:t>120</a:t>
            </a:r>
          </a:p>
          <a:p>
            <a:pPr algn="ctr"/>
            <a:r>
              <a:rPr lang="en-GB" sz="1200" dirty="0">
                <a:solidFill>
                  <a:srgbClr val="535353"/>
                </a:solidFill>
                <a:latin typeface="Arial" panose="020B0604020202020204" pitchFamily="34" charset="0"/>
                <a:cs typeface="Arial" panose="020B0604020202020204" pitchFamily="34" charset="0"/>
              </a:rPr>
              <a:t>180</a:t>
            </a:r>
          </a:p>
          <a:p>
            <a:pPr algn="ctr"/>
            <a:r>
              <a:rPr lang="en-GB" sz="1200" dirty="0">
                <a:solidFill>
                  <a:srgbClr val="535353"/>
                </a:solidFill>
                <a:latin typeface="Arial" panose="020B0604020202020204" pitchFamily="34" charset="0"/>
                <a:cs typeface="Arial" panose="020B0604020202020204" pitchFamily="34" charset="0"/>
              </a:rPr>
              <a:t>180</a:t>
            </a:r>
          </a:p>
          <a:p>
            <a:pPr algn="ctr"/>
            <a:r>
              <a:rPr lang="en-GB" sz="1200" dirty="0">
                <a:solidFill>
                  <a:srgbClr val="535353"/>
                </a:solidFill>
                <a:latin typeface="Arial" panose="020B0604020202020204" pitchFamily="34" charset="0"/>
                <a:cs typeface="Arial" panose="020B0604020202020204" pitchFamily="34" charset="0"/>
              </a:rPr>
              <a:t>120</a:t>
            </a:r>
            <a:endParaRPr lang="sl-SI" sz="1200" dirty="0">
              <a:solidFill>
                <a:srgbClr val="53535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07975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Fragmented HE Laws creates system variations</a:t>
            </a:r>
          </a:p>
        </p:txBody>
      </p:sp>
      <p:sp>
        <p:nvSpPr>
          <p:cNvPr id="3" name="Označba mesta besedila 2"/>
          <p:cNvSpPr>
            <a:spLocks noGrp="1"/>
          </p:cNvSpPr>
          <p:nvPr>
            <p:ph type="body" idx="1"/>
          </p:nvPr>
        </p:nvSpPr>
        <p:spPr/>
        <p:txBody>
          <a:bodyPr>
            <a:normAutofit/>
          </a:bodyPr>
          <a:lstStyle/>
          <a:p>
            <a:r>
              <a:rPr lang="en-GB" sz="1400" dirty="0"/>
              <a:t>Higher Education Legislation</a:t>
            </a:r>
          </a:p>
        </p:txBody>
      </p:sp>
      <p:sp>
        <p:nvSpPr>
          <p:cNvPr id="4" name="Označba mesta vsebine 3"/>
          <p:cNvSpPr>
            <a:spLocks noGrp="1"/>
          </p:cNvSpPr>
          <p:nvPr>
            <p:ph sz="half" idx="2"/>
          </p:nvPr>
        </p:nvSpPr>
        <p:spPr/>
        <p:txBody>
          <a:bodyPr>
            <a:normAutofit/>
          </a:bodyPr>
          <a:lstStyle/>
          <a:p>
            <a:r>
              <a:rPr lang="en-GB" sz="1200" dirty="0"/>
              <a:t>Higher Education Institution Accreditation and Reaccreditation (every 7 years) through </a:t>
            </a:r>
            <a:r>
              <a:rPr lang="en-GB" sz="1200" b="1" dirty="0"/>
              <a:t>Slovenian Quality Assurance Agency</a:t>
            </a:r>
          </a:p>
          <a:p>
            <a:r>
              <a:rPr lang="en-GB" sz="1200" dirty="0"/>
              <a:t>Study programme Accreditation and Reaccreditation (every 7 years) through </a:t>
            </a:r>
            <a:r>
              <a:rPr lang="en-GB" sz="1200" b="1" dirty="0"/>
              <a:t>Slovenian Quality Assurance Agency</a:t>
            </a:r>
          </a:p>
          <a:p>
            <a:r>
              <a:rPr lang="en-GB" sz="1200" dirty="0"/>
              <a:t>Study programmes “owned” by HE institution</a:t>
            </a:r>
          </a:p>
          <a:p>
            <a:r>
              <a:rPr lang="en-GB" sz="1200" dirty="0"/>
              <a:t>Most regulations are provided internally by HE institution – e.g.:</a:t>
            </a:r>
          </a:p>
          <a:p>
            <a:pPr lvl="1"/>
            <a:r>
              <a:rPr lang="en-GB" sz="1200" dirty="0"/>
              <a:t>Regulation on lecturer appointment </a:t>
            </a:r>
          </a:p>
          <a:p>
            <a:pPr lvl="1"/>
            <a:r>
              <a:rPr lang="en-GB" sz="1200" dirty="0"/>
              <a:t>Regulation on examination / grading / recognition of prior knowledge</a:t>
            </a:r>
          </a:p>
          <a:p>
            <a:pPr lvl="1"/>
            <a:r>
              <a:rPr lang="en-GB" sz="1200" dirty="0"/>
              <a:t>Regulation on admission procedure</a:t>
            </a:r>
          </a:p>
          <a:p>
            <a:pPr lvl="1"/>
            <a:r>
              <a:rPr lang="en-GB" sz="1200" dirty="0"/>
              <a:t>Short-Cycle Higher Education – “enrolment as a citizen”</a:t>
            </a:r>
          </a:p>
          <a:p>
            <a:pPr lvl="1"/>
            <a:r>
              <a:rPr lang="en-GB" sz="1200" b="1" dirty="0"/>
              <a:t>NO Ministry State Control – autonomy of HE Institution</a:t>
            </a:r>
          </a:p>
        </p:txBody>
      </p:sp>
      <p:sp>
        <p:nvSpPr>
          <p:cNvPr id="5" name="Označba mesta besedila 4"/>
          <p:cNvSpPr>
            <a:spLocks noGrp="1"/>
          </p:cNvSpPr>
          <p:nvPr>
            <p:ph type="body" sz="quarter" idx="3"/>
          </p:nvPr>
        </p:nvSpPr>
        <p:spPr/>
        <p:txBody>
          <a:bodyPr>
            <a:normAutofit/>
          </a:bodyPr>
          <a:lstStyle/>
          <a:p>
            <a:r>
              <a:rPr lang="en-GB" sz="1400" dirty="0"/>
              <a:t>Short-Cycle Higher Education Legislation</a:t>
            </a:r>
          </a:p>
        </p:txBody>
      </p:sp>
      <p:sp>
        <p:nvSpPr>
          <p:cNvPr id="6" name="Označba mesta vsebine 5"/>
          <p:cNvSpPr>
            <a:spLocks noGrp="1"/>
          </p:cNvSpPr>
          <p:nvPr>
            <p:ph sz="quarter" idx="4"/>
          </p:nvPr>
        </p:nvSpPr>
        <p:spPr/>
        <p:txBody>
          <a:bodyPr>
            <a:normAutofit/>
          </a:bodyPr>
          <a:lstStyle/>
          <a:p>
            <a:r>
              <a:rPr lang="en-GB" sz="1200" dirty="0"/>
              <a:t>SCHE Institution Accreditation through </a:t>
            </a:r>
            <a:r>
              <a:rPr lang="en-GB" sz="1200" b="1" dirty="0"/>
              <a:t>Ministry of Education, Science and Sport – Reaccreditation every 5 years</a:t>
            </a:r>
          </a:p>
          <a:p>
            <a:r>
              <a:rPr lang="en-GB" sz="1200" dirty="0"/>
              <a:t>Study programme Accreditation through </a:t>
            </a:r>
            <a:r>
              <a:rPr lang="en-GB" sz="1200" b="1" dirty="0"/>
              <a:t>Ministry of Education, Science and Sport </a:t>
            </a:r>
            <a:r>
              <a:rPr lang="en-GB" sz="1200" dirty="0"/>
              <a:t>by </a:t>
            </a:r>
            <a:r>
              <a:rPr lang="en-GB" sz="1200" b="1" dirty="0"/>
              <a:t>Centre of RS of the Vocational Education</a:t>
            </a:r>
          </a:p>
          <a:p>
            <a:r>
              <a:rPr lang="en-GB" sz="1200" dirty="0"/>
              <a:t>Study programmes “owned” by Ministry of Education, Science and Sport – any SCHE college may apply for implementation</a:t>
            </a:r>
          </a:p>
          <a:p>
            <a:r>
              <a:rPr lang="en-GB" sz="1200" dirty="0"/>
              <a:t>Most regulations are provided externally by Ministry of Education, Science and Sport – e.g.: </a:t>
            </a:r>
          </a:p>
          <a:p>
            <a:pPr lvl="1"/>
            <a:r>
              <a:rPr lang="en-GB" sz="1200" dirty="0"/>
              <a:t>Regulation on lecturer appointment – </a:t>
            </a:r>
            <a:r>
              <a:rPr lang="en-GB" sz="1200" b="1" dirty="0"/>
              <a:t>consensus from Ministry required</a:t>
            </a:r>
          </a:p>
          <a:p>
            <a:pPr lvl="1"/>
            <a:r>
              <a:rPr lang="en-GB" sz="1200" dirty="0"/>
              <a:t>Regulation on examination / grading / recognition of prior knowledge</a:t>
            </a:r>
          </a:p>
          <a:p>
            <a:pPr lvl="1"/>
            <a:r>
              <a:rPr lang="en-GB" sz="1200" dirty="0"/>
              <a:t>Regulation on admission procedure – </a:t>
            </a:r>
            <a:r>
              <a:rPr lang="en-GB" sz="1200" b="1" dirty="0"/>
              <a:t>joint admission agency</a:t>
            </a:r>
          </a:p>
          <a:p>
            <a:pPr lvl="1"/>
            <a:r>
              <a:rPr lang="en-GB" sz="1200" b="1" dirty="0"/>
              <a:t>Ministry State Control Inspection – regular every 5 years</a:t>
            </a:r>
          </a:p>
          <a:p>
            <a:r>
              <a:rPr lang="en-GB" sz="1200" dirty="0"/>
              <a:t>External reviews conducted by </a:t>
            </a:r>
            <a:r>
              <a:rPr lang="en-GB" sz="1200" b="1" dirty="0"/>
              <a:t>Slovenian Quality Assurance Agency </a:t>
            </a:r>
            <a:r>
              <a:rPr lang="en-GB" sz="1200" dirty="0"/>
              <a:t>every 7 years</a:t>
            </a:r>
          </a:p>
        </p:txBody>
      </p:sp>
      <p:sp>
        <p:nvSpPr>
          <p:cNvPr id="12" name="Označba mesta številke diapozitiva 11"/>
          <p:cNvSpPr>
            <a:spLocks noGrp="1"/>
          </p:cNvSpPr>
          <p:nvPr>
            <p:ph type="sldNum" sz="quarter" idx="12"/>
          </p:nvPr>
        </p:nvSpPr>
        <p:spPr/>
        <p:txBody>
          <a:bodyPr/>
          <a:lstStyle/>
          <a:p>
            <a:fld id="{BFE896EB-FA31-459A-9175-6AED3FE28687}" type="slidenum">
              <a:rPr lang="sl-SI" smtClean="0"/>
              <a:pPr/>
              <a:t>5</a:t>
            </a:fld>
            <a:endParaRPr lang="sl-SI"/>
          </a:p>
        </p:txBody>
      </p:sp>
      <p:cxnSp>
        <p:nvCxnSpPr>
          <p:cNvPr id="8" name="Raven povezovalnik 7"/>
          <p:cNvCxnSpPr/>
          <p:nvPr/>
        </p:nvCxnSpPr>
        <p:spPr>
          <a:xfrm>
            <a:off x="5979433" y="2505075"/>
            <a:ext cx="18142" cy="3139945"/>
          </a:xfrm>
          <a:prstGeom prst="line">
            <a:avLst/>
          </a:prstGeom>
          <a:ln w="19050">
            <a:solidFill>
              <a:srgbClr val="B0228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367585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Agenda</a:t>
            </a:r>
            <a:endParaRPr lang="en-GB" dirty="0"/>
          </a:p>
        </p:txBody>
      </p:sp>
      <p:sp>
        <p:nvSpPr>
          <p:cNvPr id="3" name="Označba mesta vsebine 2"/>
          <p:cNvSpPr>
            <a:spLocks noGrp="1"/>
          </p:cNvSpPr>
          <p:nvPr>
            <p:ph idx="1"/>
          </p:nvPr>
        </p:nvSpPr>
        <p:spPr/>
        <p:txBody>
          <a:bodyPr>
            <a:normAutofit/>
          </a:bodyPr>
          <a:lstStyle/>
          <a:p>
            <a:pPr marL="0" indent="0">
              <a:lnSpc>
                <a:spcPct val="150000"/>
              </a:lnSpc>
              <a:buNone/>
            </a:pPr>
            <a:r>
              <a:rPr lang="en-GB" sz="2000" dirty="0"/>
              <a:t>Legal framework for Part-Time and Short-Cycle Higher Education</a:t>
            </a:r>
          </a:p>
          <a:p>
            <a:pPr marL="0" indent="0">
              <a:lnSpc>
                <a:spcPct val="150000"/>
              </a:lnSpc>
              <a:buNone/>
            </a:pPr>
            <a:r>
              <a:rPr lang="en-GB" sz="2000" dirty="0">
                <a:solidFill>
                  <a:srgbClr val="B02288"/>
                </a:solidFill>
              </a:rPr>
              <a:t>Part-Time Higher Education and SCHE within HE Act </a:t>
            </a:r>
          </a:p>
          <a:p>
            <a:pPr marL="0" indent="0">
              <a:lnSpc>
                <a:spcPct val="150000"/>
              </a:lnSpc>
              <a:buNone/>
            </a:pPr>
            <a:r>
              <a:rPr lang="en-GB" sz="2000" dirty="0"/>
              <a:t>Short-Cycle Higher Education, Colleges of SCHE and PT within SCHE Act</a:t>
            </a:r>
          </a:p>
          <a:p>
            <a:pPr marL="0" indent="0">
              <a:lnSpc>
                <a:spcPct val="150000"/>
              </a:lnSpc>
              <a:buNone/>
            </a:pPr>
            <a:r>
              <a:rPr lang="en-GB" sz="2000" dirty="0"/>
              <a:t>Challenges</a:t>
            </a:r>
          </a:p>
          <a:p>
            <a:pPr marL="0" indent="0">
              <a:lnSpc>
                <a:spcPct val="150000"/>
              </a:lnSpc>
              <a:buNone/>
            </a:pPr>
            <a:r>
              <a:rPr lang="sl-SI" sz="2000" dirty="0" err="1"/>
              <a:t>Academia</a:t>
            </a:r>
            <a:r>
              <a:rPr lang="sl-SI" sz="2000" dirty="0"/>
              <a:t> </a:t>
            </a:r>
            <a:r>
              <a:rPr lang="sl-SI" sz="2000" dirty="0" err="1"/>
              <a:t>Case</a:t>
            </a:r>
            <a:endParaRPr lang="sl-SI" sz="2000" dirty="0"/>
          </a:p>
          <a:p>
            <a:pPr marL="0" indent="0">
              <a:lnSpc>
                <a:spcPct val="150000"/>
              </a:lnSpc>
              <a:buNone/>
            </a:pPr>
            <a:r>
              <a:rPr lang="en-GB" sz="2000" dirty="0"/>
              <a:t>Appendix</a:t>
            </a:r>
          </a:p>
        </p:txBody>
      </p:sp>
      <p:sp>
        <p:nvSpPr>
          <p:cNvPr id="5" name="Označba mesta številke diapozitiva 4"/>
          <p:cNvSpPr>
            <a:spLocks noGrp="1"/>
          </p:cNvSpPr>
          <p:nvPr>
            <p:ph type="sldNum" sz="quarter" idx="12"/>
          </p:nvPr>
        </p:nvSpPr>
        <p:spPr/>
        <p:txBody>
          <a:bodyPr/>
          <a:lstStyle/>
          <a:p>
            <a:fld id="{BFE896EB-FA31-459A-9175-6AED3FE28687}" type="slidenum">
              <a:rPr lang="sl-SI" smtClean="0"/>
              <a:pPr/>
              <a:t>6</a:t>
            </a:fld>
            <a:endParaRPr lang="sl-SI"/>
          </a:p>
        </p:txBody>
      </p:sp>
    </p:spTree>
    <p:extLst>
      <p:ext uri="{BB962C8B-B14F-4D97-AF65-F5344CB8AC3E}">
        <p14:creationId xmlns:p14="http://schemas.microsoft.com/office/powerpoint/2010/main" xmlns="" val="3182008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Part-Time Higher Education is	Not Heavily Regulated</a:t>
            </a:r>
          </a:p>
        </p:txBody>
      </p:sp>
      <p:sp>
        <p:nvSpPr>
          <p:cNvPr id="3" name="Označba mesta vsebine 2"/>
          <p:cNvSpPr>
            <a:spLocks noGrp="1"/>
          </p:cNvSpPr>
          <p:nvPr>
            <p:ph idx="1"/>
          </p:nvPr>
        </p:nvSpPr>
        <p:spPr>
          <a:xfrm>
            <a:off x="838200" y="1825625"/>
            <a:ext cx="10515600" cy="2354489"/>
          </a:xfrm>
        </p:spPr>
        <p:txBody>
          <a:bodyPr>
            <a:normAutofit fontScale="47500" lnSpcReduction="20000"/>
          </a:bodyPr>
          <a:lstStyle/>
          <a:p>
            <a:pPr marL="0" indent="0">
              <a:buNone/>
            </a:pPr>
            <a:r>
              <a:rPr lang="en-GB" b="1" dirty="0"/>
              <a:t>Article 37 of HE Act (Academic year and course load):</a:t>
            </a:r>
          </a:p>
          <a:p>
            <a:pPr lvl="1"/>
            <a:r>
              <a:rPr lang="en-GB" dirty="0"/>
              <a:t>The academic year runs from 1 October to 30 September.</a:t>
            </a:r>
          </a:p>
          <a:p>
            <a:pPr lvl="1"/>
            <a:r>
              <a:rPr lang="en-GB" dirty="0"/>
              <a:t>Graduate programs include a minimum of 20 and maximum of 30 hours of lectures, seminars and exercises per week and 30 weeks per year. If a study program includes practical training, the total student workload should not exceed 40 hours per week and 42 weeks per year.</a:t>
            </a:r>
          </a:p>
          <a:p>
            <a:pPr lvl="1"/>
            <a:r>
              <a:rPr lang="en-GB" dirty="0"/>
              <a:t>If the nature of the study makes it possible, notwithstanding the provisions of the first and second paragraphs of this Article, the </a:t>
            </a:r>
            <a:r>
              <a:rPr lang="en-GB" b="1" dirty="0"/>
              <a:t>curriculum can be adapted to the organization and schedule of lectures, seminars and exercises students opportunities </a:t>
            </a:r>
            <a:r>
              <a:rPr lang="en-GB" dirty="0"/>
              <a:t>(</a:t>
            </a:r>
            <a:r>
              <a:rPr lang="en-GB" b="1" dirty="0"/>
              <a:t>part-time</a:t>
            </a:r>
            <a:r>
              <a:rPr lang="en-GB" dirty="0"/>
              <a:t>). The adjustment is done in a manner and procedure determined by the statute of HE institution.</a:t>
            </a:r>
          </a:p>
          <a:p>
            <a:pPr lvl="1"/>
            <a:endParaRPr lang="en-GB" dirty="0"/>
          </a:p>
          <a:p>
            <a:pPr marL="0" indent="0">
              <a:buNone/>
            </a:pPr>
            <a:r>
              <a:rPr lang="en-GB" b="1" dirty="0"/>
              <a:t>Example of Statue from active HE Institution:</a:t>
            </a:r>
          </a:p>
          <a:p>
            <a:pPr lvl="1"/>
            <a:r>
              <a:rPr lang="en-GB" dirty="0"/>
              <a:t>Lectures and tutorials on part-time study are performed in 30% of total full-time study hours; laboratory, field and clinical work at least 75% of the entire study program.</a:t>
            </a:r>
          </a:p>
        </p:txBody>
      </p:sp>
      <p:sp>
        <p:nvSpPr>
          <p:cNvPr id="12" name="Označba mesta številke diapozitiva 11"/>
          <p:cNvSpPr>
            <a:spLocks noGrp="1"/>
          </p:cNvSpPr>
          <p:nvPr>
            <p:ph type="sldNum" sz="quarter" idx="12"/>
          </p:nvPr>
        </p:nvSpPr>
        <p:spPr/>
        <p:txBody>
          <a:bodyPr/>
          <a:lstStyle/>
          <a:p>
            <a:fld id="{BFE896EB-FA31-459A-9175-6AED3FE28687}" type="slidenum">
              <a:rPr lang="sl-SI" smtClean="0"/>
              <a:pPr/>
              <a:t>7</a:t>
            </a:fld>
            <a:endParaRPr lang="sl-SI"/>
          </a:p>
        </p:txBody>
      </p:sp>
      <p:sp>
        <p:nvSpPr>
          <p:cNvPr id="5" name="Desna puščica 4"/>
          <p:cNvSpPr/>
          <p:nvPr/>
        </p:nvSpPr>
        <p:spPr>
          <a:xfrm rot="5400000">
            <a:off x="5533054" y="3140675"/>
            <a:ext cx="653143" cy="2732022"/>
          </a:xfrm>
          <a:prstGeom prst="rightArrow">
            <a:avLst>
              <a:gd name="adj1" fmla="val 71858"/>
              <a:gd name="adj2" fmla="val 50000"/>
            </a:avLst>
          </a:prstGeom>
          <a:solidFill>
            <a:srgbClr val="535353"/>
          </a:solidFill>
        </p:spPr>
        <p:style>
          <a:lnRef idx="2">
            <a:schemeClr val="accent3">
              <a:shade val="50000"/>
            </a:schemeClr>
          </a:lnRef>
          <a:fillRef idx="1">
            <a:schemeClr val="accent3"/>
          </a:fillRef>
          <a:effectRef idx="0">
            <a:schemeClr val="accent3"/>
          </a:effectRef>
          <a:fontRef idx="minor">
            <a:schemeClr val="lt1"/>
          </a:fontRef>
        </p:style>
        <p:txBody>
          <a:bodyPr vert="vert270" rtlCol="0" anchor="ctr"/>
          <a:lstStyle/>
          <a:p>
            <a:pPr algn="ctr"/>
            <a:r>
              <a:rPr lang="en-GB" sz="1200" dirty="0">
                <a:latin typeface="Arial" panose="020B0604020202020204" pitchFamily="34" charset="0"/>
                <a:cs typeface="Arial" panose="020B0604020202020204" pitchFamily="34" charset="0"/>
              </a:rPr>
              <a:t>IN PRACTISE</a:t>
            </a:r>
            <a:endParaRPr lang="sl-SI" sz="1200" dirty="0">
              <a:latin typeface="Arial" panose="020B0604020202020204" pitchFamily="34" charset="0"/>
              <a:cs typeface="Arial" panose="020B0604020202020204" pitchFamily="34" charset="0"/>
            </a:endParaRPr>
          </a:p>
        </p:txBody>
      </p:sp>
      <p:sp>
        <p:nvSpPr>
          <p:cNvPr id="7" name="PoljeZBesedilom 6"/>
          <p:cNvSpPr txBox="1"/>
          <p:nvPr/>
        </p:nvSpPr>
        <p:spPr>
          <a:xfrm>
            <a:off x="838200" y="5038532"/>
            <a:ext cx="6387437" cy="830997"/>
          </a:xfrm>
          <a:prstGeom prst="rect">
            <a:avLst/>
          </a:prstGeom>
          <a:noFill/>
        </p:spPr>
        <p:txBody>
          <a:bodyPr wrap="square" rtlCol="0">
            <a:spAutoFit/>
          </a:bodyPr>
          <a:lstStyle/>
          <a:p>
            <a:pPr marL="285750" indent="-28575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Sessions</a:t>
            </a:r>
            <a:r>
              <a:rPr lang="en-GB" sz="1200" dirty="0">
                <a:solidFill>
                  <a:srgbClr val="535353"/>
                </a:solidFill>
                <a:latin typeface="Arial" panose="020B0604020202020204" pitchFamily="34" charset="0"/>
                <a:cs typeface="Arial" panose="020B0604020202020204" pitchFamily="34" charset="0"/>
              </a:rPr>
              <a:t> Twice – Three times a Week 4.30pm – 7.30pm</a:t>
            </a:r>
          </a:p>
          <a:p>
            <a:pPr marL="285750" indent="-28575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Duration</a:t>
            </a:r>
            <a:r>
              <a:rPr lang="en-GB" sz="1200" dirty="0">
                <a:solidFill>
                  <a:srgbClr val="535353"/>
                </a:solidFill>
                <a:latin typeface="Arial" panose="020B0604020202020204" pitchFamily="34" charset="0"/>
                <a:cs typeface="Arial" panose="020B0604020202020204" pitchFamily="34" charset="0"/>
              </a:rPr>
              <a:t> of part-time study is equal to full time-study</a:t>
            </a:r>
          </a:p>
          <a:p>
            <a:pPr marL="285750" indent="-285750">
              <a:buFont typeface="Arial" panose="020B0604020202020204" pitchFamily="34" charset="0"/>
              <a:buChar char="•"/>
            </a:pPr>
            <a:r>
              <a:rPr lang="en-GB" sz="1200" b="1" dirty="0">
                <a:solidFill>
                  <a:srgbClr val="535353"/>
                </a:solidFill>
                <a:latin typeface="Arial" panose="020B0604020202020204" pitchFamily="34" charset="0"/>
                <a:cs typeface="Arial" panose="020B0604020202020204" pitchFamily="34" charset="0"/>
              </a:rPr>
              <a:t>Learning</a:t>
            </a:r>
            <a:r>
              <a:rPr lang="en-GB" sz="1200" dirty="0">
                <a:solidFill>
                  <a:srgbClr val="535353"/>
                </a:solidFill>
                <a:latin typeface="Arial" panose="020B0604020202020204" pitchFamily="34" charset="0"/>
                <a:cs typeface="Arial" panose="020B0604020202020204" pitchFamily="34" charset="0"/>
              </a:rPr>
              <a:t> </a:t>
            </a:r>
            <a:r>
              <a:rPr lang="en-GB" sz="1200" b="1" dirty="0">
                <a:solidFill>
                  <a:srgbClr val="535353"/>
                </a:solidFill>
                <a:latin typeface="Arial" panose="020B0604020202020204" pitchFamily="34" charset="0"/>
                <a:cs typeface="Arial" panose="020B0604020202020204" pitchFamily="34" charset="0"/>
              </a:rPr>
              <a:t>outcomes</a:t>
            </a:r>
            <a:r>
              <a:rPr lang="en-GB" sz="1200" dirty="0">
                <a:solidFill>
                  <a:srgbClr val="535353"/>
                </a:solidFill>
                <a:latin typeface="Arial" panose="020B0604020202020204" pitchFamily="34" charset="0"/>
                <a:cs typeface="Arial" panose="020B0604020202020204" pitchFamily="34" charset="0"/>
              </a:rPr>
              <a:t> are </a:t>
            </a:r>
            <a:r>
              <a:rPr lang="en-GB" sz="1200" b="1" dirty="0">
                <a:solidFill>
                  <a:srgbClr val="535353"/>
                </a:solidFill>
                <a:latin typeface="Arial" panose="020B0604020202020204" pitchFamily="34" charset="0"/>
                <a:cs typeface="Arial" panose="020B0604020202020204" pitchFamily="34" charset="0"/>
              </a:rPr>
              <a:t>expected</a:t>
            </a:r>
            <a:r>
              <a:rPr lang="en-GB" sz="1200" dirty="0">
                <a:solidFill>
                  <a:srgbClr val="535353"/>
                </a:solidFill>
                <a:latin typeface="Arial" panose="020B0604020202020204" pitchFamily="34" charset="0"/>
                <a:cs typeface="Arial" panose="020B0604020202020204" pitchFamily="34" charset="0"/>
              </a:rPr>
              <a:t> to be equal between full-time and part-time studies</a:t>
            </a:r>
          </a:p>
          <a:p>
            <a:pPr marL="285750" indent="-2857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Part-time study may be implemented partly or fully </a:t>
            </a:r>
            <a:r>
              <a:rPr lang="en-GB" sz="1200" b="1" dirty="0">
                <a:solidFill>
                  <a:srgbClr val="535353"/>
                </a:solidFill>
                <a:latin typeface="Arial" panose="020B0604020202020204" pitchFamily="34" charset="0"/>
                <a:cs typeface="Arial" panose="020B0604020202020204" pitchFamily="34" charset="0"/>
              </a:rPr>
              <a:t>online</a:t>
            </a:r>
            <a:r>
              <a:rPr lang="en-GB" sz="1200" dirty="0">
                <a:solidFill>
                  <a:srgbClr val="535353"/>
                </a:solidFill>
                <a:latin typeface="Arial" panose="020B0604020202020204" pitchFamily="34" charset="0"/>
                <a:cs typeface="Arial" panose="020B0604020202020204" pitchFamily="34" charset="0"/>
              </a:rPr>
              <a:t> – including examination</a:t>
            </a:r>
          </a:p>
        </p:txBody>
      </p:sp>
      <p:cxnSp>
        <p:nvCxnSpPr>
          <p:cNvPr id="8" name="Raven povezovalnik 7"/>
          <p:cNvCxnSpPr/>
          <p:nvPr/>
        </p:nvCxnSpPr>
        <p:spPr>
          <a:xfrm>
            <a:off x="7220050" y="5025135"/>
            <a:ext cx="0" cy="835063"/>
          </a:xfrm>
          <a:prstGeom prst="line">
            <a:avLst/>
          </a:prstGeom>
          <a:ln w="19050">
            <a:solidFill>
              <a:srgbClr val="B02288"/>
            </a:solidFill>
          </a:ln>
        </p:spPr>
        <p:style>
          <a:lnRef idx="1">
            <a:schemeClr val="accent1"/>
          </a:lnRef>
          <a:fillRef idx="0">
            <a:schemeClr val="accent1"/>
          </a:fillRef>
          <a:effectRef idx="0">
            <a:schemeClr val="accent1"/>
          </a:effectRef>
          <a:fontRef idx="minor">
            <a:schemeClr val="tx1"/>
          </a:fontRef>
        </p:style>
      </p:cxnSp>
      <p:sp>
        <p:nvSpPr>
          <p:cNvPr id="10" name="PoljeZBesedilom 9"/>
          <p:cNvSpPr txBox="1"/>
          <p:nvPr/>
        </p:nvSpPr>
        <p:spPr>
          <a:xfrm>
            <a:off x="7380514" y="5038532"/>
            <a:ext cx="4242951" cy="830997"/>
          </a:xfrm>
          <a:prstGeom prst="rect">
            <a:avLst/>
          </a:prstGeom>
          <a:noFill/>
        </p:spPr>
        <p:txBody>
          <a:bodyPr wrap="square" rtlCol="0">
            <a:spAutoFit/>
          </a:bodyPr>
          <a:lstStyle/>
          <a:p>
            <a:pPr marL="285750" indent="-2857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Part-time study is </a:t>
            </a:r>
            <a:r>
              <a:rPr lang="en-GB" sz="1200" b="1" dirty="0">
                <a:solidFill>
                  <a:srgbClr val="535353"/>
                </a:solidFill>
                <a:latin typeface="Arial" panose="020B0604020202020204" pitchFamily="34" charset="0"/>
                <a:cs typeface="Arial" panose="020B0604020202020204" pitchFamily="34" charset="0"/>
              </a:rPr>
              <a:t>self-paid study</a:t>
            </a:r>
            <a:endParaRPr lang="en-GB" sz="1200" dirty="0">
              <a:solidFill>
                <a:srgbClr val="535353"/>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Students are usually </a:t>
            </a:r>
            <a:r>
              <a:rPr lang="en-GB" sz="1200" b="1" dirty="0">
                <a:solidFill>
                  <a:srgbClr val="535353"/>
                </a:solidFill>
                <a:latin typeface="Arial" panose="020B0604020202020204" pitchFamily="34" charset="0"/>
                <a:cs typeface="Arial" panose="020B0604020202020204" pitchFamily="34" charset="0"/>
              </a:rPr>
              <a:t>more motivated</a:t>
            </a:r>
          </a:p>
          <a:p>
            <a:pPr marL="285750" indent="-285750">
              <a:buFont typeface="Arial" panose="020B0604020202020204" pitchFamily="34" charset="0"/>
              <a:buChar char="•"/>
            </a:pPr>
            <a:r>
              <a:rPr lang="en-GB" sz="1200" dirty="0">
                <a:solidFill>
                  <a:srgbClr val="535353"/>
                </a:solidFill>
                <a:latin typeface="Arial" panose="020B0604020202020204" pitchFamily="34" charset="0"/>
                <a:cs typeface="Arial" panose="020B0604020202020204" pitchFamily="34" charset="0"/>
              </a:rPr>
              <a:t>Students are usually </a:t>
            </a:r>
            <a:r>
              <a:rPr lang="en-GB" sz="1200" b="1" dirty="0">
                <a:solidFill>
                  <a:srgbClr val="535353"/>
                </a:solidFill>
                <a:latin typeface="Arial" panose="020B0604020202020204" pitchFamily="34" charset="0"/>
                <a:cs typeface="Arial" panose="020B0604020202020204" pitchFamily="34" charset="0"/>
              </a:rPr>
              <a:t>employed</a:t>
            </a:r>
            <a:r>
              <a:rPr lang="en-GB" sz="1200" dirty="0">
                <a:solidFill>
                  <a:srgbClr val="535353"/>
                </a:solidFill>
                <a:latin typeface="Arial" panose="020B0604020202020204" pitchFamily="34" charset="0"/>
                <a:cs typeface="Arial" panose="020B0604020202020204" pitchFamily="34" charset="0"/>
              </a:rPr>
              <a:t>, with professional experience in the field &amp; level of a study programme</a:t>
            </a:r>
            <a:r>
              <a:rPr lang="en-GB" sz="1200" b="1" dirty="0">
                <a:solidFill>
                  <a:srgbClr val="535353"/>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xmlns="" val="1630972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t>Part-time HE Strengths and Weaknesses </a:t>
            </a:r>
          </a:p>
        </p:txBody>
      </p:sp>
      <p:sp>
        <p:nvSpPr>
          <p:cNvPr id="3" name="Označba mesta vsebine 2"/>
          <p:cNvSpPr>
            <a:spLocks noGrp="1"/>
          </p:cNvSpPr>
          <p:nvPr>
            <p:ph idx="1"/>
          </p:nvPr>
        </p:nvSpPr>
        <p:spPr>
          <a:xfrm>
            <a:off x="838200" y="1825624"/>
            <a:ext cx="6840894" cy="4425885"/>
          </a:xfrm>
        </p:spPr>
        <p:txBody>
          <a:bodyPr>
            <a:normAutofit fontScale="40000" lnSpcReduction="20000"/>
          </a:bodyPr>
          <a:lstStyle/>
          <a:p>
            <a:pPr marL="0" indent="0">
              <a:buNone/>
            </a:pPr>
            <a:r>
              <a:rPr lang="en-GB" sz="1400" b="1" dirty="0">
                <a:solidFill>
                  <a:srgbClr val="B02288"/>
                </a:solidFill>
              </a:rPr>
              <a:t>Strengths</a:t>
            </a:r>
          </a:p>
          <a:p>
            <a:r>
              <a:rPr lang="en-GB" b="1" dirty="0"/>
              <a:t>Industry</a:t>
            </a:r>
            <a:r>
              <a:rPr lang="en-GB" dirty="0"/>
              <a:t> </a:t>
            </a:r>
            <a:r>
              <a:rPr lang="en-GB" b="1" dirty="0"/>
              <a:t>professionals</a:t>
            </a:r>
            <a:r>
              <a:rPr lang="en-GB" dirty="0"/>
              <a:t> may be appointed Lecturers</a:t>
            </a:r>
          </a:p>
          <a:p>
            <a:r>
              <a:rPr lang="en-GB" b="1" dirty="0"/>
              <a:t>Encouraging study environment</a:t>
            </a:r>
            <a:r>
              <a:rPr lang="en-GB" dirty="0"/>
              <a:t> by having motivated students due to the cost of education and their professional experiences</a:t>
            </a:r>
          </a:p>
          <a:p>
            <a:r>
              <a:rPr lang="en-GB" b="1" dirty="0"/>
              <a:t>Efficient content delivery</a:t>
            </a:r>
            <a:r>
              <a:rPr lang="en-GB" dirty="0"/>
              <a:t> through implementation of online support replacing “broadcast lectures”</a:t>
            </a:r>
          </a:p>
          <a:p>
            <a:r>
              <a:rPr lang="en-GB" b="1" dirty="0"/>
              <a:t>Quicker completion of studies</a:t>
            </a:r>
          </a:p>
          <a:p>
            <a:r>
              <a:rPr lang="en-GB" b="1" dirty="0"/>
              <a:t>Modular conduct of courses </a:t>
            </a:r>
            <a:r>
              <a:rPr lang="en-GB" dirty="0"/>
              <a:t>– course after course</a:t>
            </a:r>
            <a:endParaRPr lang="en-GB" b="1" dirty="0"/>
          </a:p>
          <a:p>
            <a:endParaRPr lang="en-GB" b="1" dirty="0"/>
          </a:p>
          <a:p>
            <a:pPr marL="0" indent="0">
              <a:buNone/>
            </a:pPr>
            <a:r>
              <a:rPr lang="en-GB" sz="1400" b="1" dirty="0">
                <a:solidFill>
                  <a:srgbClr val="B02288"/>
                </a:solidFill>
              </a:rPr>
              <a:t>Weaknesses</a:t>
            </a:r>
          </a:p>
          <a:p>
            <a:r>
              <a:rPr lang="en-GB" b="1" dirty="0"/>
              <a:t>Weak regulation </a:t>
            </a:r>
            <a:r>
              <a:rPr lang="en-GB" dirty="0"/>
              <a:t>on part-time study programme execution </a:t>
            </a:r>
            <a:r>
              <a:rPr lang="en-GB" dirty="0">
                <a:sym typeface="Wingdings" panose="05000000000000000000" pitchFamily="2" charset="2"/>
              </a:rPr>
              <a:t> lowering hours of lecturers, lab work and replacing with replacement with online studies to save HE institution costs</a:t>
            </a:r>
          </a:p>
          <a:p>
            <a:r>
              <a:rPr lang="en-GB" b="1" dirty="0">
                <a:sym typeface="Wingdings" panose="05000000000000000000" pitchFamily="2" charset="2"/>
              </a:rPr>
              <a:t>No regulation for online studies</a:t>
            </a:r>
            <a:r>
              <a:rPr lang="en-GB" dirty="0">
                <a:sym typeface="Wingdings" panose="05000000000000000000" pitchFamily="2" charset="2"/>
              </a:rPr>
              <a:t> – monitoring examination, “online-lab work” etc.</a:t>
            </a:r>
            <a:endParaRPr lang="en-GB" b="1" dirty="0"/>
          </a:p>
          <a:p>
            <a:r>
              <a:rPr lang="en-GB" b="1" dirty="0"/>
              <a:t>Achievement of equivalent learning outcomes to full-time students</a:t>
            </a:r>
          </a:p>
          <a:p>
            <a:r>
              <a:rPr lang="en-GB" b="1" dirty="0"/>
              <a:t>Lower criteria for study year progression: </a:t>
            </a:r>
            <a:r>
              <a:rPr lang="en-GB" dirty="0"/>
              <a:t>20 ECTS out of 60 ECTS to enrol in 2</a:t>
            </a:r>
            <a:r>
              <a:rPr lang="en-GB" baseline="30000" dirty="0"/>
              <a:t>nd</a:t>
            </a:r>
            <a:r>
              <a:rPr lang="en-GB" dirty="0"/>
              <a:t> year of part-time study compare to 45 ECTS out of 60 ECTS to enrol in 2</a:t>
            </a:r>
            <a:r>
              <a:rPr lang="en-GB" baseline="30000" dirty="0"/>
              <a:t>nd</a:t>
            </a:r>
            <a:r>
              <a:rPr lang="en-GB" dirty="0"/>
              <a:t> year of full-time study</a:t>
            </a:r>
          </a:p>
          <a:p>
            <a:r>
              <a:rPr lang="en-GB" dirty="0"/>
              <a:t>Student </a:t>
            </a:r>
            <a:r>
              <a:rPr lang="en-GB" b="1" dirty="0"/>
              <a:t>does not have to be employed </a:t>
            </a:r>
            <a:r>
              <a:rPr lang="en-GB" dirty="0"/>
              <a:t>or actively looking for employment to enrol into the part-time study programme, i.e. he is eligible for full-time study</a:t>
            </a:r>
          </a:p>
          <a:p>
            <a:endParaRPr lang="en-GB" b="1" dirty="0"/>
          </a:p>
          <a:p>
            <a:endParaRPr lang="en-GB" b="1" dirty="0"/>
          </a:p>
        </p:txBody>
      </p:sp>
      <p:sp>
        <p:nvSpPr>
          <p:cNvPr id="9" name="Označba mesta številke diapozitiva 8"/>
          <p:cNvSpPr>
            <a:spLocks noGrp="1"/>
          </p:cNvSpPr>
          <p:nvPr>
            <p:ph type="sldNum" sz="quarter" idx="12"/>
          </p:nvPr>
        </p:nvSpPr>
        <p:spPr/>
        <p:txBody>
          <a:bodyPr/>
          <a:lstStyle/>
          <a:p>
            <a:fld id="{BFE896EB-FA31-459A-9175-6AED3FE28687}" type="slidenum">
              <a:rPr lang="sl-SI" smtClean="0"/>
              <a:pPr/>
              <a:t>8</a:t>
            </a:fld>
            <a:endParaRPr lang="sl-SI"/>
          </a:p>
        </p:txBody>
      </p:sp>
      <p:graphicFrame>
        <p:nvGraphicFramePr>
          <p:cNvPr id="6" name="Grafikon 5"/>
          <p:cNvGraphicFramePr/>
          <p:nvPr>
            <p:extLst>
              <p:ext uri="{D42A27DB-BD31-4B8C-83A1-F6EECF244321}">
                <p14:modId xmlns:p14="http://schemas.microsoft.com/office/powerpoint/2010/main" xmlns="" val="562799202"/>
              </p:ext>
            </p:extLst>
          </p:nvPr>
        </p:nvGraphicFramePr>
        <p:xfrm>
          <a:off x="8117113" y="1354149"/>
          <a:ext cx="3966029" cy="253671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ikon 6"/>
          <p:cNvGraphicFramePr/>
          <p:nvPr>
            <p:extLst>
              <p:ext uri="{D42A27DB-BD31-4B8C-83A1-F6EECF244321}">
                <p14:modId xmlns:p14="http://schemas.microsoft.com/office/powerpoint/2010/main" xmlns="" val="3960094005"/>
              </p:ext>
            </p:extLst>
          </p:nvPr>
        </p:nvGraphicFramePr>
        <p:xfrm>
          <a:off x="8117112" y="3890865"/>
          <a:ext cx="3966029" cy="253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926755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Short-Cycle Higher Education exists also within HE Act</a:t>
            </a:r>
          </a:p>
        </p:txBody>
      </p:sp>
      <p:sp>
        <p:nvSpPr>
          <p:cNvPr id="4" name="Označba mesta vsebine 3"/>
          <p:cNvSpPr>
            <a:spLocks noGrp="1"/>
          </p:cNvSpPr>
          <p:nvPr>
            <p:ph idx="1"/>
          </p:nvPr>
        </p:nvSpPr>
        <p:spPr>
          <a:xfrm>
            <a:off x="838200" y="1825625"/>
            <a:ext cx="4760167" cy="4351338"/>
          </a:xfrm>
        </p:spPr>
        <p:txBody>
          <a:bodyPr>
            <a:normAutofit/>
          </a:bodyPr>
          <a:lstStyle/>
          <a:p>
            <a:pPr marL="0" indent="0">
              <a:buNone/>
            </a:pPr>
            <a:r>
              <a:rPr lang="en-GB" sz="1400" b="1" dirty="0"/>
              <a:t>“Admission as a Citizen”</a:t>
            </a:r>
          </a:p>
          <a:p>
            <a:pPr marL="0" indent="0">
              <a:buNone/>
            </a:pPr>
            <a:r>
              <a:rPr lang="en-GB" sz="1400" dirty="0"/>
              <a:t>Any citizen may join the study process as a citizen without enrolment into the study programme and HE Institution. </a:t>
            </a:r>
          </a:p>
          <a:p>
            <a:r>
              <a:rPr lang="en-GB" sz="1400" dirty="0"/>
              <a:t>HE Institutions regulate such admission in different manner: </a:t>
            </a:r>
          </a:p>
          <a:p>
            <a:pPr lvl="1"/>
            <a:r>
              <a:rPr lang="en-GB" sz="1400" dirty="0"/>
              <a:t>Mostly they require same entry requirements as those for full-time / part-time enrolment</a:t>
            </a:r>
          </a:p>
          <a:p>
            <a:r>
              <a:rPr lang="en-GB" sz="1400" dirty="0"/>
              <a:t>Citizens may join the study process within the academic year – surpassing enrolment procedures</a:t>
            </a:r>
          </a:p>
          <a:p>
            <a:r>
              <a:rPr lang="en-GB" sz="1400" dirty="0"/>
              <a:t>Citizen may sit the examination</a:t>
            </a:r>
          </a:p>
          <a:p>
            <a:r>
              <a:rPr lang="en-GB" sz="1400" dirty="0"/>
              <a:t>After completed examination they receive a public document – official </a:t>
            </a:r>
            <a:r>
              <a:rPr lang="en-GB" sz="1400" b="1" dirty="0"/>
              <a:t>HEI</a:t>
            </a:r>
            <a:r>
              <a:rPr lang="en-GB" sz="1400" dirty="0"/>
              <a:t> </a:t>
            </a:r>
            <a:r>
              <a:rPr lang="en-GB" sz="1400" b="1" dirty="0"/>
              <a:t>transcript</a:t>
            </a:r>
            <a:r>
              <a:rPr lang="en-GB" sz="1400" dirty="0"/>
              <a:t> with </a:t>
            </a:r>
            <a:r>
              <a:rPr lang="en-GB" sz="1400" b="1" dirty="0"/>
              <a:t>ECTS</a:t>
            </a:r>
          </a:p>
          <a:p>
            <a:r>
              <a:rPr lang="en-GB" sz="1400" dirty="0"/>
              <a:t>Citizens </a:t>
            </a:r>
            <a:r>
              <a:rPr lang="en-GB" sz="1400" b="1" dirty="0"/>
              <a:t>can not graduate</a:t>
            </a:r>
            <a:r>
              <a:rPr lang="en-GB" sz="1400" dirty="0"/>
              <a:t> without enrolment into a full-time or part-time study programme</a:t>
            </a:r>
          </a:p>
          <a:p>
            <a:endParaRPr lang="en-GB" sz="1400" dirty="0"/>
          </a:p>
          <a:p>
            <a:pPr marL="0" indent="0">
              <a:buNone/>
            </a:pPr>
            <a:endParaRPr lang="en-GB" dirty="0"/>
          </a:p>
        </p:txBody>
      </p:sp>
      <p:sp>
        <p:nvSpPr>
          <p:cNvPr id="10" name="Označba mesta številke diapozitiva 9"/>
          <p:cNvSpPr>
            <a:spLocks noGrp="1"/>
          </p:cNvSpPr>
          <p:nvPr>
            <p:ph type="sldNum" sz="quarter" idx="12"/>
          </p:nvPr>
        </p:nvSpPr>
        <p:spPr/>
        <p:txBody>
          <a:bodyPr/>
          <a:lstStyle/>
          <a:p>
            <a:fld id="{BFE896EB-FA31-459A-9175-6AED3FE28687}" type="slidenum">
              <a:rPr lang="sl-SI" smtClean="0"/>
              <a:pPr/>
              <a:t>9</a:t>
            </a:fld>
            <a:endParaRPr lang="sl-SI"/>
          </a:p>
        </p:txBody>
      </p:sp>
      <p:sp>
        <p:nvSpPr>
          <p:cNvPr id="5" name="Desna puščica 4"/>
          <p:cNvSpPr/>
          <p:nvPr/>
        </p:nvSpPr>
        <p:spPr>
          <a:xfrm>
            <a:off x="5769428" y="2385800"/>
            <a:ext cx="653143" cy="2732022"/>
          </a:xfrm>
          <a:prstGeom prst="rightArrow">
            <a:avLst>
              <a:gd name="adj1" fmla="val 31557"/>
              <a:gd name="adj2" fmla="val 50000"/>
            </a:avLst>
          </a:prstGeom>
          <a:solidFill>
            <a:srgbClr val="535353"/>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sl-SI"/>
          </a:p>
        </p:txBody>
      </p:sp>
      <p:sp>
        <p:nvSpPr>
          <p:cNvPr id="6" name="Označba mesta vsebine 3"/>
          <p:cNvSpPr txBox="1">
            <a:spLocks/>
          </p:cNvSpPr>
          <p:nvPr/>
        </p:nvSpPr>
        <p:spPr>
          <a:xfrm>
            <a:off x="6514323" y="1831781"/>
            <a:ext cx="476016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b="0" kern="1200">
                <a:solidFill>
                  <a:srgbClr val="53535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400" b="1" dirty="0"/>
              <a:t>In practise the lever is used </a:t>
            </a:r>
          </a:p>
          <a:p>
            <a:r>
              <a:rPr lang="en-GB" sz="1400" dirty="0"/>
              <a:t>for enrolment of students without entry requirements into 1</a:t>
            </a:r>
            <a:r>
              <a:rPr lang="en-GB" sz="1400" baseline="30000" dirty="0"/>
              <a:t>st</a:t>
            </a:r>
            <a:r>
              <a:rPr lang="en-GB" sz="1400" dirty="0"/>
              <a:t>, 2</a:t>
            </a:r>
            <a:r>
              <a:rPr lang="en-GB" sz="1400" baseline="30000" dirty="0"/>
              <a:t>nd</a:t>
            </a:r>
            <a:r>
              <a:rPr lang="en-GB" sz="1400" dirty="0"/>
              <a:t> and 3</a:t>
            </a:r>
            <a:r>
              <a:rPr lang="en-GB" sz="1400" baseline="30000" dirty="0"/>
              <a:t>rd</a:t>
            </a:r>
            <a:r>
              <a:rPr lang="en-GB" sz="1400" dirty="0"/>
              <a:t> cycle study programmes</a:t>
            </a:r>
          </a:p>
          <a:p>
            <a:r>
              <a:rPr lang="en-GB" sz="1400" dirty="0"/>
              <a:t>enrolling part-time students within the academic year</a:t>
            </a:r>
          </a:p>
          <a:p>
            <a:endParaRPr lang="en-GB" sz="1400" dirty="0"/>
          </a:p>
          <a:p>
            <a:pPr marL="0" indent="0">
              <a:buNone/>
            </a:pPr>
            <a:r>
              <a:rPr lang="en-GB" sz="1400" b="1" dirty="0"/>
              <a:t>Opportunities for HEI</a:t>
            </a:r>
            <a:endParaRPr lang="en-GB" sz="1400" dirty="0"/>
          </a:p>
          <a:p>
            <a:r>
              <a:rPr lang="en-GB" sz="1400" dirty="0"/>
              <a:t>Promote SCHE programmes for industry within existing study programmes</a:t>
            </a:r>
          </a:p>
          <a:p>
            <a:endParaRPr lang="en-GB" sz="1400" dirty="0"/>
          </a:p>
          <a:p>
            <a:pPr marL="0" indent="0">
              <a:buFont typeface="Arial" panose="020B0604020202020204" pitchFamily="34" charset="0"/>
              <a:buNone/>
            </a:pPr>
            <a:endParaRPr lang="en-GB" dirty="0"/>
          </a:p>
        </p:txBody>
      </p:sp>
      <p:pic>
        <p:nvPicPr>
          <p:cNvPr id="8" name="Slika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44406" y="4217822"/>
            <a:ext cx="2700000" cy="1800000"/>
          </a:xfrm>
          <a:prstGeom prst="rect">
            <a:avLst/>
          </a:prstGeom>
        </p:spPr>
      </p:pic>
    </p:spTree>
    <p:extLst>
      <p:ext uri="{BB962C8B-B14F-4D97-AF65-F5344CB8AC3E}">
        <p14:creationId xmlns:p14="http://schemas.microsoft.com/office/powerpoint/2010/main" xmlns="" val="3383384186"/>
      </p:ext>
    </p:extLst>
  </p:cSld>
  <p:clrMapOvr>
    <a:masterClrMapping/>
  </p:clrMapOvr>
</p:sld>
</file>

<file path=ppt/theme/theme1.xml><?xml version="1.0" encoding="utf-8"?>
<a:theme xmlns:a="http://schemas.openxmlformats.org/drawingml/2006/main" name="PTSCHE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PTSCHE Presentation</Template>
  <TotalTime>1194</TotalTime>
  <Words>3022</Words>
  <Application>Microsoft Office PowerPoint</Application>
  <PresentationFormat>Custom</PresentationFormat>
  <Paragraphs>329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PTSCHE Presentation</vt:lpstr>
      <vt:lpstr>Part-Time and Short-Cycle Higher Education in the Republic of Slovenia – Academia Case</vt:lpstr>
      <vt:lpstr>Tertiary Education in Slovenia - Background</vt:lpstr>
      <vt:lpstr>Agenda</vt:lpstr>
      <vt:lpstr>Legal framework is fragmented into 2 Higher Edu Laws</vt:lpstr>
      <vt:lpstr>Fragmented HE Laws creates system variations</vt:lpstr>
      <vt:lpstr>Agenda</vt:lpstr>
      <vt:lpstr>Part-Time Higher Education is Not Heavily Regulated</vt:lpstr>
      <vt:lpstr>Part-time HE Strengths and Weaknesses </vt:lpstr>
      <vt:lpstr>Short-Cycle Higher Education exists also within HE Act</vt:lpstr>
      <vt:lpstr>Agenda</vt:lpstr>
      <vt:lpstr>SCHE in Slovenia is as well a regulated level of education</vt:lpstr>
      <vt:lpstr>Part-Time SCHE Regulated on a National Level</vt:lpstr>
      <vt:lpstr>Short-Cycle Higher Education vs 1st Cycle Higher Education </vt:lpstr>
      <vt:lpstr>Agenda</vt:lpstr>
      <vt:lpstr>Challenges within PT Higher Education and SCHE </vt:lpstr>
      <vt:lpstr>Agenda</vt:lpstr>
      <vt:lpstr>Academia - Background</vt:lpstr>
      <vt:lpstr>Academia College of Short Cycle Higher Education</vt:lpstr>
      <vt:lpstr>Academia uses live organisations for Lab Work</vt:lpstr>
      <vt:lpstr>Selected SMEs and Enterprises Academia Works For</vt:lpstr>
      <vt:lpstr>Agenda</vt:lpstr>
      <vt:lpstr>Contact Details</vt:lpstr>
      <vt:lpstr>Links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Žan Dapčevič</dc:creator>
  <cp:lastModifiedBy>Dusan</cp:lastModifiedBy>
  <cp:revision>111</cp:revision>
  <cp:lastPrinted>2016-03-14T06:48:20Z</cp:lastPrinted>
  <dcterms:created xsi:type="dcterms:W3CDTF">2016-03-13T11:15:41Z</dcterms:created>
  <dcterms:modified xsi:type="dcterms:W3CDTF">2019-04-07T13:17:13Z</dcterms:modified>
</cp:coreProperties>
</file>