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8" r:id="rId2"/>
    <p:sldId id="294" r:id="rId3"/>
    <p:sldId id="295" r:id="rId4"/>
    <p:sldId id="296" r:id="rId5"/>
    <p:sldId id="297" r:id="rId6"/>
    <p:sldId id="298" r:id="rId7"/>
    <p:sldId id="299" r:id="rId8"/>
    <p:sldId id="33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3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30" r:id="rId40"/>
    <p:sldId id="331" r:id="rId41"/>
    <p:sldId id="338" r:id="rId42"/>
    <p:sldId id="333" r:id="rId43"/>
    <p:sldId id="339" r:id="rId44"/>
    <p:sldId id="340" r:id="rId45"/>
    <p:sldId id="342" r:id="rId46"/>
    <p:sldId id="341" r:id="rId47"/>
    <p:sldId id="343" r:id="rId48"/>
    <p:sldId id="344" r:id="rId49"/>
    <p:sldId id="345" r:id="rId50"/>
    <p:sldId id="346" r:id="rId51"/>
    <p:sldId id="33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1" autoAdjust="0"/>
    <p:restoredTop sz="94660"/>
  </p:normalViewPr>
  <p:slideViewPr>
    <p:cSldViewPr>
      <p:cViewPr>
        <p:scale>
          <a:sx n="100" d="100"/>
          <a:sy n="100" d="100"/>
        </p:scale>
        <p:origin x="-672" y="-496"/>
      </p:cViewPr>
      <p:guideLst>
        <p:guide orient="horz" pos="1488"/>
        <p:guide pos="4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5E098-8B85-B74F-A9B6-BA1EBE300F3B}" type="datetimeFigureOut">
              <a:rPr lang="en-US" smtClean="0"/>
              <a:t>20.5.18.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9809-5804-1649-A0EA-D03F2EEDB8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38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052C-8B93-D44D-AE61-00BF50BF1916}" type="datetimeFigureOut">
              <a:rPr lang="en-US" smtClean="0"/>
              <a:t>20.5.18.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85087-2172-1345-A49C-000AD9AD3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86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85087-2172-1345-A49C-000AD9AD3F0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43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B8756-87B3-1D40-ABD6-A0C29E901A7F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644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B8756-87B3-1D40-ABD6-A0C29E901A7F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7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B8756-87B3-1D40-ABD6-A0C29E901A7F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09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0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9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6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CS" smtClean="0"/>
              <a:t>20.07.2017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WP 5.1.1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51C8-31A8-4816-AD6B-99322DC7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0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mpetences.eu/ict-professional-profiles/" TargetMode="External"/><Relationship Id="rId4" Type="http://schemas.openxmlformats.org/officeDocument/2006/relationships/hyperlink" Target="http://www.digitaleurope.org/SearchResults.aspx?Search=Foundational%20ICT%20Body%20of%20Knowledg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filetool.ecompetences.eu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3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3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3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6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7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WP5.1 </a:t>
            </a:r>
            <a:r>
              <a:rPr lang="en-US" sz="2700" b="1" spc="-150" dirty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sz="27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Curricula </a:t>
            </a:r>
            <a:r>
              <a:rPr lang="en-US" sz="2700" b="1" spc="-150" dirty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7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Course Syllabi</a:t>
            </a:r>
            <a:r>
              <a:rPr lang="en-US" sz="31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Pilot </a:t>
            </a:r>
            <a:r>
              <a:rPr lang="en-US" sz="31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en-US" sz="31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SCHE  Program </a:t>
            </a:r>
            <a:r>
              <a:rPr lang="en-US" sz="3100" b="1" spc="-150" dirty="0" smtClean="0">
                <a:solidFill>
                  <a:srgbClr val="2F4796"/>
                </a:solidFill>
                <a:latin typeface="Arial" pitchFamily="34" charset="0"/>
                <a:cs typeface="Arial" pitchFamily="34" charset="0"/>
              </a:rPr>
              <a:t>PROGRAMING IN JAVA</a:t>
            </a:r>
            <a:endParaRPr lang="en-US" sz="2800" b="1" spc="-150" dirty="0">
              <a:solidFill>
                <a:srgbClr val="2F47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ragan Domazet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Belgrade Metropolitan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University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3625" y="609600"/>
            <a:ext cx="4476750" cy="1006623"/>
            <a:chOff x="1447800" y="762000"/>
            <a:chExt cx="5600700" cy="1259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762000"/>
              <a:ext cx="2057400" cy="1259350"/>
            </a:xfrm>
            <a:prstGeom prst="rect">
              <a:avLst/>
            </a:prstGeom>
          </p:spPr>
        </p:pic>
        <p:pic>
          <p:nvPicPr>
            <p:cNvPr id="1028" name="Picture 4" descr="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984481"/>
              <a:ext cx="2857500" cy="81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>
            <a:off x="1447800" y="1828800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3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11F6EB13-8F7E-0442-926D-199FE26D46B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65" y="1376454"/>
            <a:ext cx="6617173" cy="4990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46482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11F6EB13-8F7E-0442-926D-199FE26D46B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53" y="0"/>
            <a:ext cx="6585926" cy="6415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8" y="169960"/>
            <a:ext cx="1917700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228600"/>
            <a:ext cx="914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387600" y="4229100"/>
            <a:ext cx="6591300" cy="184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0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3500"/>
            <a:ext cx="8813800" cy="6718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2900"/>
            <a:ext cx="9144000" cy="3617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Competences of a Developer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47800" y="2590800"/>
            <a:ext cx="4114800" cy="25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447800" y="2840568"/>
            <a:ext cx="4102100" cy="2921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447800" y="3124199"/>
            <a:ext cx="4110567" cy="26246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447800" y="3657600"/>
            <a:ext cx="4106333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447800" y="4927600"/>
            <a:ext cx="4093633" cy="23706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997699" y="2624666"/>
            <a:ext cx="702733" cy="2370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82266" y="2870200"/>
            <a:ext cx="702733" cy="2370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286499" y="3132666"/>
            <a:ext cx="702733" cy="2370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001933" y="3644899"/>
            <a:ext cx="702733" cy="2370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993466" y="4940299"/>
            <a:ext cx="702733" cy="2370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5397500"/>
            <a:ext cx="34948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-</a:t>
            </a:r>
            <a:r>
              <a:rPr lang="en-GB" dirty="0" err="1" smtClean="0"/>
              <a:t>Comptetence</a:t>
            </a:r>
            <a:r>
              <a:rPr lang="en-GB" dirty="0" smtClean="0"/>
              <a:t> levels: e-2 &amp; </a:t>
            </a:r>
            <a:r>
              <a:rPr lang="en-GB" b="1" dirty="0" smtClean="0"/>
              <a:t>e-3</a:t>
            </a:r>
          </a:p>
          <a:p>
            <a:r>
              <a:rPr lang="en-GB" dirty="0" smtClean="0"/>
              <a:t>EQF levels: 5 &amp; </a:t>
            </a:r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EQF &amp; e-Competence Levels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48" y="1625600"/>
            <a:ext cx="7734352" cy="42250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812280" y="1016000"/>
            <a:ext cx="25920" cy="4840848"/>
          </a:xfrm>
          <a:prstGeom prst="straightConnector1">
            <a:avLst/>
          </a:prstGeom>
          <a:ln>
            <a:solidFill>
              <a:srgbClr val="3264A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5500" y="5638800"/>
            <a:ext cx="8089900" cy="0"/>
          </a:xfrm>
          <a:prstGeom prst="straightConnector1">
            <a:avLst/>
          </a:prstGeom>
          <a:ln>
            <a:solidFill>
              <a:srgbClr val="3264A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31260" y="1069390"/>
            <a:ext cx="339472" cy="4579158"/>
            <a:chOff x="854552" y="2636644"/>
            <a:chExt cx="309880" cy="3024604"/>
          </a:xfrm>
        </p:grpSpPr>
        <p:sp>
          <p:nvSpPr>
            <p:cNvPr id="11" name="Rectangle 10"/>
            <p:cNvSpPr/>
            <p:nvPr/>
          </p:nvSpPr>
          <p:spPr>
            <a:xfrm>
              <a:off x="854552" y="5156924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4552" y="4640624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4552" y="4136300"/>
              <a:ext cx="309880" cy="50432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4552" y="3654424"/>
              <a:ext cx="309880" cy="50432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54552" y="3138016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4552" y="2636644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48017" y="977970"/>
            <a:ext cx="64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3264AA"/>
                </a:solidFill>
                <a:latin typeface="Arial"/>
                <a:cs typeface="Arial"/>
              </a:rPr>
              <a:t>EQF</a:t>
            </a:r>
          </a:p>
          <a:p>
            <a:pPr algn="ctr"/>
            <a:r>
              <a:rPr lang="hr-HR" sz="1400" b="1" dirty="0" smtClean="0">
                <a:solidFill>
                  <a:srgbClr val="3264AA"/>
                </a:solidFill>
                <a:latin typeface="Arial"/>
                <a:cs typeface="Arial"/>
              </a:rPr>
              <a:t>Level</a:t>
            </a:r>
            <a:endParaRPr lang="hr-HR" sz="1400" b="1" dirty="0">
              <a:solidFill>
                <a:srgbClr val="3264AA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5105400"/>
            <a:ext cx="1853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264AA"/>
                </a:solidFill>
                <a:latin typeface="Arial"/>
                <a:cs typeface="Arial"/>
              </a:rPr>
              <a:t>e-Competence</a:t>
            </a:r>
          </a:p>
          <a:p>
            <a:r>
              <a:rPr lang="en-US" sz="1400" b="1" dirty="0">
                <a:solidFill>
                  <a:srgbClr val="3264AA"/>
                </a:solidFill>
                <a:latin typeface="Arial"/>
                <a:cs typeface="Arial"/>
              </a:rPr>
              <a:t>proficiency levels</a:t>
            </a:r>
            <a:endParaRPr lang="hr-HR" sz="1400" b="1" dirty="0">
              <a:solidFill>
                <a:srgbClr val="3264AA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0100" y="5715000"/>
            <a:ext cx="7886700" cy="357410"/>
            <a:chOff x="1164432" y="5687838"/>
            <a:chExt cx="4075167" cy="357410"/>
          </a:xfrm>
        </p:grpSpPr>
        <p:sp>
          <p:nvSpPr>
            <p:cNvPr id="21" name="Rectangle 20"/>
            <p:cNvSpPr/>
            <p:nvPr/>
          </p:nvSpPr>
          <p:spPr>
            <a:xfrm>
              <a:off x="1164432" y="5694956"/>
              <a:ext cx="1358389" cy="35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e-1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22821" y="5687838"/>
              <a:ext cx="1358389" cy="35029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-2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1210" y="5689326"/>
              <a:ext cx="1358389" cy="35029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-3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070600" y="2641600"/>
            <a:ext cx="2590800" cy="736260"/>
          </a:xfrm>
          <a:prstGeom prst="rect">
            <a:avLst/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B1 Application Development</a:t>
            </a:r>
          </a:p>
          <a:p>
            <a:r>
              <a:rPr lang="hr-HR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B5 Document Production</a:t>
            </a:r>
          </a:p>
          <a:p>
            <a:r>
              <a:rPr lang="hr-HR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C4 Problem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0601" y="2641600"/>
            <a:ext cx="229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SCHE Program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JAVA DEVELOPER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46801" y="1727200"/>
            <a:ext cx="229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SCHE Program </a:t>
            </a:r>
          </a:p>
          <a:p>
            <a:pPr algn="ctr"/>
            <a:r>
              <a:rPr lang="en-GB" b="1" dirty="0" smtClean="0"/>
              <a:t>JAVA SENIOR DEVELOPER</a:t>
            </a:r>
            <a:endParaRPr lang="en-GB" b="1" dirty="0"/>
          </a:p>
        </p:txBody>
      </p:sp>
      <p:sp>
        <p:nvSpPr>
          <p:cNvPr id="25" name="Rectangle 24"/>
          <p:cNvSpPr/>
          <p:nvPr/>
        </p:nvSpPr>
        <p:spPr>
          <a:xfrm>
            <a:off x="3416300" y="3340100"/>
            <a:ext cx="2590800" cy="1130300"/>
          </a:xfrm>
          <a:prstGeom prst="rect">
            <a:avLst/>
          </a:prstGeom>
          <a:solidFill>
            <a:srgbClr val="3264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B1 Application Development</a:t>
            </a:r>
          </a:p>
          <a:p>
            <a:r>
              <a:rPr lang="hr-HR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B5 Document Production</a:t>
            </a:r>
          </a:p>
          <a:p>
            <a:r>
              <a:rPr lang="hr-HR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C4 Problem Management</a:t>
            </a:r>
          </a:p>
          <a:p>
            <a:r>
              <a:rPr lang="hr-HR" sz="1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B2 Component Integration</a:t>
            </a:r>
          </a:p>
          <a:p>
            <a:r>
              <a:rPr lang="hr-HR" sz="1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B3 Testing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0536" y="4876800"/>
            <a:ext cx="2585764" cy="762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B1 Application Development</a:t>
            </a:r>
          </a:p>
          <a:p>
            <a:r>
              <a:rPr lang="hr-HR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B5 Document 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Production</a:t>
            </a:r>
            <a:endParaRPr lang="hr-HR" sz="14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hr-HR" sz="1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B3 Testing </a:t>
            </a:r>
            <a:endParaRPr lang="hr-HR" sz="1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2651" y="3867834"/>
            <a:ext cx="229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1600" b="1" dirty="0" smtClean="0"/>
              <a:t>SCHE Program </a:t>
            </a:r>
          </a:p>
          <a:p>
            <a:pPr algn="ctr"/>
            <a:r>
              <a:rPr lang="en-GB" b="1" dirty="0" smtClean="0"/>
              <a:t>JAVA JUNIOR DEVELOPER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416300" y="3340100"/>
            <a:ext cx="2616200" cy="2311400"/>
          </a:xfrm>
          <a:prstGeom prst="rect">
            <a:avLst/>
          </a:prstGeom>
          <a:noFill/>
          <a:ln w="22225" cap="flat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057900" y="2628900"/>
            <a:ext cx="2616200" cy="3009900"/>
          </a:xfrm>
          <a:prstGeom prst="rect">
            <a:avLst/>
          </a:prstGeom>
          <a:noFill/>
          <a:ln w="22225" cap="flat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3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EQF/e-Competence Program Positioning</a:t>
            </a:r>
            <a:endParaRPr lang="hr-HR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21880" y="947480"/>
            <a:ext cx="6400" cy="5112568"/>
          </a:xfrm>
          <a:prstGeom prst="straightConnector1">
            <a:avLst/>
          </a:prstGeom>
          <a:ln>
            <a:solidFill>
              <a:srgbClr val="3264A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03524" y="5775548"/>
            <a:ext cx="7056784" cy="0"/>
          </a:xfrm>
          <a:prstGeom prst="straightConnector1">
            <a:avLst/>
          </a:prstGeom>
          <a:ln>
            <a:solidFill>
              <a:srgbClr val="3264A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40860" y="1196390"/>
            <a:ext cx="339472" cy="4579158"/>
            <a:chOff x="854552" y="2636644"/>
            <a:chExt cx="309880" cy="3024604"/>
          </a:xfrm>
        </p:grpSpPr>
        <p:sp>
          <p:nvSpPr>
            <p:cNvPr id="8" name="Rectangle 7"/>
            <p:cNvSpPr/>
            <p:nvPr/>
          </p:nvSpPr>
          <p:spPr>
            <a:xfrm>
              <a:off x="854552" y="5156924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4552" y="4640624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4552" y="4136300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4552" y="3654424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4552" y="3138016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4552" y="2636644"/>
              <a:ext cx="309880" cy="504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06817" y="1778070"/>
            <a:ext cx="64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3264AA"/>
                </a:solidFill>
                <a:latin typeface="Arial"/>
                <a:cs typeface="Arial"/>
              </a:rPr>
              <a:t>EQF</a:t>
            </a:r>
          </a:p>
          <a:p>
            <a:pPr algn="ctr"/>
            <a:r>
              <a:rPr lang="hr-HR" sz="1400" b="1" dirty="0" smtClean="0">
                <a:solidFill>
                  <a:srgbClr val="3264AA"/>
                </a:solidFill>
                <a:latin typeface="Arial"/>
                <a:cs typeface="Arial"/>
              </a:rPr>
              <a:t>Level</a:t>
            </a:r>
            <a:endParaRPr lang="hr-HR" sz="1400" b="1" dirty="0">
              <a:solidFill>
                <a:srgbClr val="3264AA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6356" y="5272012"/>
            <a:ext cx="1853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264AA"/>
                </a:solidFill>
                <a:latin typeface="Arial"/>
                <a:cs typeface="Arial"/>
              </a:rPr>
              <a:t>e-Competence</a:t>
            </a:r>
          </a:p>
          <a:p>
            <a:r>
              <a:rPr lang="en-US" sz="1400" b="1" dirty="0">
                <a:solidFill>
                  <a:srgbClr val="3264AA"/>
                </a:solidFill>
                <a:latin typeface="Arial"/>
                <a:cs typeface="Arial"/>
              </a:rPr>
              <a:t>proficiency levels</a:t>
            </a:r>
            <a:endParaRPr lang="hr-HR" sz="1400" b="1" dirty="0">
              <a:solidFill>
                <a:srgbClr val="3264AA"/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80332" y="5802138"/>
            <a:ext cx="6791944" cy="357410"/>
            <a:chOff x="1164432" y="5687838"/>
            <a:chExt cx="2996280" cy="357410"/>
          </a:xfrm>
        </p:grpSpPr>
        <p:sp>
          <p:nvSpPr>
            <p:cNvPr id="17" name="Rectangle 16"/>
            <p:cNvSpPr/>
            <p:nvPr/>
          </p:nvSpPr>
          <p:spPr>
            <a:xfrm>
              <a:off x="1164432" y="5694956"/>
              <a:ext cx="599256" cy="35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e-1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688" y="5687838"/>
              <a:ext cx="599256" cy="35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-2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62944" y="5689326"/>
              <a:ext cx="599256" cy="35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-3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62200" y="5689326"/>
              <a:ext cx="599256" cy="35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  <a:r>
                <a:rPr lang="hr-HR" sz="1400" b="1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61456" y="5687838"/>
              <a:ext cx="599256" cy="35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r>
                <a:rPr lang="hr-H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-5</a:t>
              </a:r>
              <a:endParaRPr lang="hr-H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728175" y="3521998"/>
            <a:ext cx="1366564" cy="745202"/>
          </a:xfrm>
          <a:prstGeom prst="rect">
            <a:avLst/>
          </a:prstGeom>
          <a:solidFill>
            <a:srgbClr val="3264A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Java Developer</a:t>
            </a:r>
            <a:endParaRPr lang="hr-HR" sz="1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07439" y="2730840"/>
            <a:ext cx="1366564" cy="792088"/>
          </a:xfrm>
          <a:prstGeom prst="rect">
            <a:avLst/>
          </a:prstGeom>
          <a:solidFill>
            <a:srgbClr val="800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Java Senior  Developer</a:t>
            </a:r>
            <a:endParaRPr lang="hr-HR" sz="1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53" y="0"/>
            <a:ext cx="6585926" cy="64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664580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1" y="1689100"/>
            <a:ext cx="2171700" cy="16129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282700" y="3263900"/>
            <a:ext cx="6502400" cy="3492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78579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1" y="1828800"/>
            <a:ext cx="1663699" cy="2565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660400" y="4419600"/>
            <a:ext cx="77724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job of a java programmer?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First, let try to find the answer to the following question: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7671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2001" y="1739900"/>
            <a:ext cx="1358899" cy="28829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762000" y="4660900"/>
            <a:ext cx="7607300" cy="2197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14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1801" y="2463800"/>
            <a:ext cx="1943099" cy="1587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4025900"/>
            <a:ext cx="9144000" cy="240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0"/>
            <a:ext cx="695661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1" y="1282700"/>
            <a:ext cx="1638299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143001" y="4711700"/>
            <a:ext cx="6845299" cy="2146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5706A877-D204-4D44-A407-355D3A304DC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60" y="0"/>
            <a:ext cx="4338824" cy="6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00" y="1384300"/>
            <a:ext cx="397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of Knowledge (BOK) for</a:t>
            </a:r>
            <a:r>
              <a:rPr lang="hr-HR" dirty="0" smtClean="0"/>
              <a:t>:</a:t>
            </a:r>
          </a:p>
          <a:p>
            <a:r>
              <a:rPr lang="hr-HR" b="1" dirty="0" smtClean="0"/>
              <a:t>Software Design and Development</a:t>
            </a:r>
            <a:endParaRPr lang="hr-HR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3924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P</a:t>
            </a:r>
            <a:r>
              <a:rPr lang="en-US" dirty="0"/>
              <a:t>. Bourque and R.E. Fairley, eds., </a:t>
            </a:r>
            <a:r>
              <a:rPr lang="en-US" b="1" dirty="0"/>
              <a:t>Guide to the Software Engineering Body of Knowledge, Version 3.0</a:t>
            </a:r>
            <a:r>
              <a:rPr lang="en-US" dirty="0"/>
              <a:t>, IEEE Computer Society, 2014; www.swebok.org.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4724400" y="4578351"/>
            <a:ext cx="3397250" cy="19685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4641850" y="3848101"/>
            <a:ext cx="844550" cy="15874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679950" y="2698751"/>
            <a:ext cx="1397000" cy="26034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Mapping e-Competences into BMU SCHE </a:t>
            </a:r>
            <a:r>
              <a:rPr lang="en-US" sz="2800" dirty="0" smtClean="0"/>
              <a:t>Courses</a:t>
            </a:r>
            <a:r>
              <a:rPr lang="en-US" sz="2800" dirty="0"/>
              <a:t/>
            </a:r>
            <a:br>
              <a:rPr lang="en-US" sz="2800" dirty="0"/>
            </a:br>
            <a:endParaRPr lang="hr-HR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2184400"/>
            <a:ext cx="1930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hr-HR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-Competences</a:t>
            </a:r>
            <a:endParaRPr lang="hr-HR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2200" y="2171700"/>
            <a:ext cx="177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BMU Bachelor Courses</a:t>
            </a:r>
            <a:endParaRPr lang="hr-HR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7500" y="2133600"/>
            <a:ext cx="5969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5537200" y="2120900"/>
            <a:ext cx="5969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23000" y="2184400"/>
            <a:ext cx="1778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000000"/>
                </a:solidFill>
              </a:rPr>
              <a:t>BMU SCHE Courses</a:t>
            </a:r>
            <a:endParaRPr lang="hr-HR" b="1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46200" y="3683000"/>
            <a:ext cx="64008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/>
              <a:t>Software Engineering Body of Knowledge, Version 3.0</a:t>
            </a:r>
            <a:r>
              <a:rPr lang="en-US" dirty="0"/>
              <a:t>, IEEE Computer Society, </a:t>
            </a:r>
            <a:r>
              <a:rPr lang="en-US" dirty="0" smtClean="0"/>
              <a:t>2014</a:t>
            </a:r>
            <a:endParaRPr lang="hr-HR" dirty="0"/>
          </a:p>
        </p:txBody>
      </p:sp>
      <p:cxnSp>
        <p:nvCxnSpPr>
          <p:cNvPr id="9" name="Straight Arrow Connector 8"/>
          <p:cNvCxnSpPr>
            <a:stCxn id="8" idx="1"/>
            <a:endCxn id="3" idx="2"/>
          </p:cNvCxnSpPr>
          <p:nvPr/>
        </p:nvCxnSpPr>
        <p:spPr>
          <a:xfrm flipH="1" flipV="1">
            <a:off x="1651000" y="3098800"/>
            <a:ext cx="632575" cy="718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  <a:endCxn id="4" idx="2"/>
          </p:cNvCxnSpPr>
          <p:nvPr/>
        </p:nvCxnSpPr>
        <p:spPr>
          <a:xfrm flipH="1" flipV="1">
            <a:off x="4521200" y="3086100"/>
            <a:ext cx="25400" cy="59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7"/>
            <a:endCxn id="7" idx="2"/>
          </p:cNvCxnSpPr>
          <p:nvPr/>
        </p:nvCxnSpPr>
        <p:spPr>
          <a:xfrm flipV="1">
            <a:off x="6809625" y="3098800"/>
            <a:ext cx="302375" cy="718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5500" y="4978400"/>
            <a:ext cx="712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BMU </a:t>
            </a:r>
            <a:r>
              <a:rPr lang="en-GB" dirty="0"/>
              <a:t>b</a:t>
            </a:r>
            <a:r>
              <a:rPr lang="en-GB" dirty="0" smtClean="0"/>
              <a:t>achelor courses are based on SWEBOK, their parts of the Body of Knowledge are to be mapped into BMU SCHE courses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3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SCHE Program JAVA DEVELOPER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Program name:</a:t>
            </a:r>
            <a:r>
              <a:rPr lang="en-GB" b="1" dirty="0" smtClean="0"/>
              <a:t> Java Developer (in Serbian: Java </a:t>
            </a:r>
            <a:r>
              <a:rPr lang="en-GB" b="1" dirty="0" err="1" smtClean="0"/>
              <a:t>Programer</a:t>
            </a:r>
            <a:r>
              <a:rPr lang="en-GB" b="1" dirty="0" smtClean="0"/>
              <a:t>)</a:t>
            </a:r>
          </a:p>
          <a:p>
            <a:r>
              <a:rPr lang="en-GB" dirty="0" smtClean="0"/>
              <a:t>e-CF Level: </a:t>
            </a:r>
            <a:r>
              <a:rPr lang="en-GB" b="1" dirty="0" smtClean="0">
                <a:solidFill>
                  <a:srgbClr val="000000"/>
                </a:solidFill>
              </a:rPr>
              <a:t>e-2</a:t>
            </a:r>
          </a:p>
          <a:p>
            <a:r>
              <a:rPr lang="en-GB" dirty="0" smtClean="0"/>
              <a:t>EQF Level: 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5</a:t>
            </a:r>
            <a:r>
              <a:rPr lang="en-GB" dirty="0" smtClean="0"/>
              <a:t> </a:t>
            </a:r>
            <a:endParaRPr lang="en-GB" b="1" dirty="0" smtClean="0"/>
          </a:p>
          <a:p>
            <a:r>
              <a:rPr lang="en-GB" dirty="0" smtClean="0"/>
              <a:t>Duration: </a:t>
            </a:r>
            <a:r>
              <a:rPr lang="en-GB" b="1" dirty="0" smtClean="0"/>
              <a:t>12 months</a:t>
            </a:r>
          </a:p>
          <a:p>
            <a:r>
              <a:rPr lang="en-GB" dirty="0" smtClean="0"/>
              <a:t>Learning Mode: </a:t>
            </a:r>
            <a:r>
              <a:rPr lang="en-GB" b="1" dirty="0" smtClean="0"/>
              <a:t>Online</a:t>
            </a:r>
          </a:p>
          <a:p>
            <a:r>
              <a:rPr lang="en-GB" dirty="0" smtClean="0"/>
              <a:t>Qualification: </a:t>
            </a:r>
            <a:r>
              <a:rPr lang="en-GB" b="1" dirty="0" smtClean="0"/>
              <a:t>Java </a:t>
            </a:r>
            <a:r>
              <a:rPr lang="en-GB" b="1" dirty="0" err="1" smtClean="0"/>
              <a:t>Programer</a:t>
            </a:r>
            <a:r>
              <a:rPr lang="en-GB" b="1" dirty="0"/>
              <a:t> </a:t>
            </a:r>
            <a:r>
              <a:rPr lang="en-GB" b="1" dirty="0" smtClean="0"/>
              <a:t> (in Serbian)</a:t>
            </a:r>
          </a:p>
          <a:p>
            <a:pPr lvl="1"/>
            <a:r>
              <a:rPr lang="en-GB" b="1" dirty="0" smtClean="0"/>
              <a:t>SCHE Certificate, 60 ECTS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hr-HR" dirty="0" smtClean="0"/>
              <a:t>ava developer Curriculum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9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>
                <a:solidFill>
                  <a:srgbClr val="3264AA"/>
                </a:solidFill>
              </a:rPr>
              <a:t>The Structure of a SCHE Program</a:t>
            </a:r>
            <a:endParaRPr lang="hr-HR" sz="2800" dirty="0">
              <a:solidFill>
                <a:srgbClr val="3264A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2864" y="1599259"/>
            <a:ext cx="7741236" cy="4547540"/>
            <a:chOff x="932864" y="1599259"/>
            <a:chExt cx="7741236" cy="4547540"/>
          </a:xfrm>
        </p:grpSpPr>
        <p:sp>
          <p:nvSpPr>
            <p:cNvPr id="7" name="Rectangle 6"/>
            <p:cNvSpPr/>
            <p:nvPr/>
          </p:nvSpPr>
          <p:spPr>
            <a:xfrm>
              <a:off x="1961415" y="1861972"/>
              <a:ext cx="2729995" cy="510418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</a:schemeClr>
                </a:gs>
                <a:gs pos="90000">
                  <a:schemeClr val="tx2">
                    <a:lumMod val="20000"/>
                    <a:lumOff val="80000"/>
                  </a:schemeClr>
                </a:gs>
                <a:gs pos="1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/>
                  <a:cs typeface="Arial"/>
                </a:rPr>
                <a:t>Short Cycle Program</a:t>
              </a:r>
              <a:endParaRPr lang="en-US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44605" y="2973998"/>
              <a:ext cx="3525256" cy="36797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Courses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54185" y="2372390"/>
              <a:ext cx="293180" cy="601608"/>
              <a:chOff x="4327741" y="2364733"/>
              <a:chExt cx="293180" cy="601608"/>
            </a:xfrm>
          </p:grpSpPr>
          <p:cxnSp>
            <p:nvCxnSpPr>
              <p:cNvPr id="26" name="Straight Connector 25"/>
              <p:cNvCxnSpPr>
                <a:endCxn id="8" idx="0"/>
              </p:cNvCxnSpPr>
              <p:nvPr/>
            </p:nvCxnSpPr>
            <p:spPr>
              <a:xfrm>
                <a:off x="4480789" y="2364733"/>
                <a:ext cx="0" cy="60160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27741" y="2734602"/>
                <a:ext cx="132918" cy="2317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499969" y="2734602"/>
                <a:ext cx="120952" cy="2317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180189" y="3341974"/>
              <a:ext cx="267176" cy="621579"/>
              <a:chOff x="4350138" y="2324776"/>
              <a:chExt cx="267176" cy="621579"/>
            </a:xfrm>
          </p:grpSpPr>
          <p:cxnSp>
            <p:nvCxnSpPr>
              <p:cNvPr id="23" name="Straight Connector 22"/>
              <p:cNvCxnSpPr>
                <a:stCxn id="8" idx="2"/>
                <a:endCxn id="11" idx="0"/>
              </p:cNvCxnSpPr>
              <p:nvPr/>
            </p:nvCxnSpPr>
            <p:spPr>
              <a:xfrm>
                <a:off x="4477182" y="2324776"/>
                <a:ext cx="0" cy="6215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350138" y="2734602"/>
                <a:ext cx="132918" cy="2117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477182" y="2734602"/>
                <a:ext cx="140132" cy="2117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1942235" y="3963553"/>
              <a:ext cx="2729995" cy="38408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</a:schemeClr>
                </a:gs>
                <a:gs pos="90000">
                  <a:schemeClr val="tx2">
                    <a:lumMod val="20000"/>
                    <a:lumOff val="80000"/>
                  </a:schemeClr>
                </a:gs>
                <a:gs pos="1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Lessons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520870" y="5006133"/>
              <a:ext cx="1532466" cy="762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  <a:gs pos="43000">
                  <a:schemeClr val="tx2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Learning Objects</a:t>
              </a:r>
              <a:endParaRPr lang="hr-HR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0610" y="2742259"/>
              <a:ext cx="4191605" cy="321403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2864" y="1599259"/>
              <a:ext cx="4730651" cy="454754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Vertical Scroll 14"/>
            <p:cNvSpPr/>
            <p:nvPr/>
          </p:nvSpPr>
          <p:spPr>
            <a:xfrm>
              <a:off x="6781800" y="1599259"/>
              <a:ext cx="1892300" cy="11430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 smtClean="0">
                  <a:solidFill>
                    <a:srgbClr val="000000"/>
                  </a:solidFill>
                </a:rPr>
                <a:t>Program Certificate</a:t>
              </a:r>
              <a:endParaRPr lang="hr-HR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Vertical Scroll 15"/>
            <p:cNvSpPr/>
            <p:nvPr/>
          </p:nvSpPr>
          <p:spPr>
            <a:xfrm>
              <a:off x="6781800" y="2936220"/>
              <a:ext cx="1892300" cy="11430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 smtClean="0">
                  <a:solidFill>
                    <a:srgbClr val="000000"/>
                  </a:solidFill>
                </a:rPr>
                <a:t>Course Certificate</a:t>
              </a:r>
              <a:endParaRPr lang="hr-HR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422214" y="3267168"/>
              <a:ext cx="1359585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663515" y="1900715"/>
              <a:ext cx="1118285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54185" y="4347633"/>
              <a:ext cx="293180" cy="658500"/>
              <a:chOff x="4324134" y="2287855"/>
              <a:chExt cx="293180" cy="658500"/>
            </a:xfrm>
          </p:grpSpPr>
          <p:cxnSp>
            <p:nvCxnSpPr>
              <p:cNvPr id="20" name="Straight Connector 19"/>
              <p:cNvCxnSpPr>
                <a:stCxn id="11" idx="2"/>
                <a:endCxn id="12" idx="0"/>
              </p:cNvCxnSpPr>
              <p:nvPr/>
            </p:nvCxnSpPr>
            <p:spPr>
              <a:xfrm flipH="1">
                <a:off x="4457052" y="2287855"/>
                <a:ext cx="20130" cy="6585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324134" y="2734602"/>
                <a:ext cx="132918" cy="2117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477182" y="2734602"/>
                <a:ext cx="140132" cy="2117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Mapping of e-Competences into BMU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1000" y="2311400"/>
            <a:ext cx="1930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hr-HR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-Competences</a:t>
            </a:r>
            <a:endParaRPr lang="hr-HR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7400" y="2298700"/>
            <a:ext cx="177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BMU Bachelor Courses</a:t>
            </a:r>
            <a:endParaRPr lang="hr-HR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22700" y="2260600"/>
            <a:ext cx="5969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1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Mapping of e-Competences into BMU Courses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40" y="1460500"/>
            <a:ext cx="6791859" cy="5245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Starting References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</a:t>
            </a:r>
            <a:r>
              <a:rPr lang="hr-HR" sz="2800" dirty="0"/>
              <a:t>-Competence Framework (e-CF</a:t>
            </a:r>
            <a:r>
              <a:rPr lang="hr-HR" sz="2800" dirty="0" smtClean="0"/>
              <a:t>): 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://profiletool.ecompetences.eu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hr-HR" sz="2400" dirty="0" smtClean="0"/>
          </a:p>
          <a:p>
            <a:r>
              <a:rPr lang="en-US" sz="2800" dirty="0"/>
              <a:t>European ICT Professional </a:t>
            </a:r>
            <a:r>
              <a:rPr lang="en-US" sz="2800" dirty="0" smtClean="0"/>
              <a:t>Profiles (</a:t>
            </a:r>
            <a:r>
              <a:rPr lang="hr-HR" sz="2800" dirty="0"/>
              <a:t>CWA </a:t>
            </a:r>
            <a:r>
              <a:rPr lang="hr-HR" sz="2800" dirty="0" smtClean="0"/>
              <a:t>16458)</a:t>
            </a:r>
            <a:endParaRPr lang="en-US" sz="2800" dirty="0" smtClean="0"/>
          </a:p>
          <a:p>
            <a:pPr lvl="1"/>
            <a:r>
              <a:rPr lang="en-US" sz="2400" dirty="0">
                <a:hlinkClick r:id="rId3"/>
              </a:rPr>
              <a:t>http://www.ecompetences.eu/ict-professional-profiles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800" dirty="0"/>
              <a:t>Foundational ICT Body of </a:t>
            </a:r>
            <a:r>
              <a:rPr lang="en-US" sz="2800" dirty="0" smtClean="0"/>
              <a:t>Knowledge</a:t>
            </a:r>
          </a:p>
          <a:p>
            <a:pPr lvl="1"/>
            <a:r>
              <a:rPr lang="en-US" sz="2400" dirty="0">
                <a:hlinkClick r:id="rId4"/>
              </a:rPr>
              <a:t>http://www.digitaleurope.org/SearchResults.aspx?Search=Foundational%20ICT%20Body%20of%</a:t>
            </a:r>
            <a:r>
              <a:rPr lang="en-US" sz="2400" dirty="0" smtClean="0">
                <a:hlinkClick r:id="rId4"/>
              </a:rPr>
              <a:t>20Knowledge</a:t>
            </a:r>
            <a:r>
              <a:rPr lang="en-US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11F6EB13-8F7E-0442-926D-199FE26D46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6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Mapping of e-Competences into BMU Courses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34308"/>
            <a:ext cx="7835900" cy="47358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82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Mapping of e-Competences into BMU Courses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73200"/>
            <a:ext cx="8686800" cy="4724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6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Mapping of e-Competences into BMU Courses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27200"/>
            <a:ext cx="8674100" cy="4267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47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Mapping of e-Competences into BMU Courses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578364"/>
            <a:ext cx="7708900" cy="473353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7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Mapping of e-Competences into BMU Courses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10" y="1473200"/>
            <a:ext cx="6071590" cy="49361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42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Mapping </a:t>
            </a:r>
            <a:r>
              <a:rPr lang="hr-HR" dirty="0" smtClean="0"/>
              <a:t>BMU Courses into BMU SCHE Courses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977900" y="2730500"/>
            <a:ext cx="19939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hr-HR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-Competences</a:t>
            </a:r>
            <a:endParaRPr lang="hr-HR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7800" y="2717800"/>
            <a:ext cx="177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BMU Bachelor Courses</a:t>
            </a:r>
            <a:endParaRPr lang="hr-HR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13100" y="2679700"/>
            <a:ext cx="5969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5892800" y="2667000"/>
            <a:ext cx="5969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578600" y="2730500"/>
            <a:ext cx="1778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000000"/>
                </a:solidFill>
              </a:rPr>
              <a:t>BMU SCHE Courses</a:t>
            </a:r>
            <a:endParaRPr lang="hr-HR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0" y="2463800"/>
            <a:ext cx="4724400" cy="1397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6120" y="2514600"/>
            <a:ext cx="3078480" cy="1447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4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Mapping of BMU Bachelor Courses inti BMU SCHE Courses</a:t>
            </a:r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76154" y="1047924"/>
            <a:ext cx="1922417" cy="271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dirty="0" smtClean="0">
                <a:latin typeface="Arial"/>
                <a:cs typeface="Arial"/>
              </a:rPr>
              <a:t>BMU Bachelor Courses</a:t>
            </a:r>
            <a:endParaRPr lang="hr-HR" sz="1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139" y="1035224"/>
            <a:ext cx="1684778" cy="271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dirty="0" smtClean="0">
                <a:latin typeface="Arial"/>
                <a:cs typeface="Arial"/>
              </a:rPr>
              <a:t>BMU SCHE Courses</a:t>
            </a:r>
            <a:endParaRPr lang="hr-HR" sz="1400" b="1" dirty="0"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0523" y="1724666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Programming Fundamentals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0523" y="2082763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JAVA 1: Fundamentals of Programming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90523" y="2448296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JAVA 2: Object-Oriented Programming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90523" y="2807322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JAVA 3: GUI and Graphics Programing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90523" y="3165419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JAVA 4: </a:t>
            </a:r>
            <a:r>
              <a:rPr lang="hr-HR" sz="12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Data Structures and Algorithms-Part A 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96873" y="3868003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JAVA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: Advanced Java Programming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96873" y="4226099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Java 7: Java Enterprise Edition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96873" y="4577846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Java 8: Java Programming for Android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90523" y="4954992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Software Development Process and Methodologies</a:t>
            </a: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90523" y="3521463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JAVA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5: </a:t>
            </a:r>
            <a:r>
              <a:rPr lang="hr-HR" sz="12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Data Structures and Algorithms-Part </a:t>
            </a:r>
            <a:r>
              <a:rPr lang="hr-HR" sz="12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 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90523" y="1348770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Introduction to IT Systems</a:t>
            </a:r>
          </a:p>
        </p:txBody>
      </p:sp>
      <p:cxnSp>
        <p:nvCxnSpPr>
          <p:cNvPr id="18" name="Straight Arrow Connector 17"/>
          <p:cNvCxnSpPr>
            <a:stCxn id="32" idx="3"/>
            <a:endCxn id="7" idx="1"/>
          </p:cNvCxnSpPr>
          <p:nvPr/>
        </p:nvCxnSpPr>
        <p:spPr>
          <a:xfrm>
            <a:off x="4187663" y="1498700"/>
            <a:ext cx="802860" cy="3882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7" idx="3"/>
            <a:endCxn id="7" idx="1"/>
          </p:cNvCxnSpPr>
          <p:nvPr/>
        </p:nvCxnSpPr>
        <p:spPr>
          <a:xfrm flipV="1">
            <a:off x="4187663" y="1886915"/>
            <a:ext cx="802860" cy="11828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2" idx="3"/>
            <a:endCxn id="8" idx="1"/>
          </p:cNvCxnSpPr>
          <p:nvPr/>
        </p:nvCxnSpPr>
        <p:spPr>
          <a:xfrm>
            <a:off x="4187663" y="1498700"/>
            <a:ext cx="802860" cy="746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2" idx="3"/>
            <a:endCxn id="9" idx="1"/>
          </p:cNvCxnSpPr>
          <p:nvPr/>
        </p:nvCxnSpPr>
        <p:spPr>
          <a:xfrm>
            <a:off x="4187663" y="1498700"/>
            <a:ext cx="802860" cy="11118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3"/>
            <a:endCxn id="10" idx="1"/>
          </p:cNvCxnSpPr>
          <p:nvPr/>
        </p:nvCxnSpPr>
        <p:spPr>
          <a:xfrm>
            <a:off x="4187663" y="1498700"/>
            <a:ext cx="802860" cy="1470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3" idx="3"/>
            <a:endCxn id="10" idx="1"/>
          </p:cNvCxnSpPr>
          <p:nvPr/>
        </p:nvCxnSpPr>
        <p:spPr>
          <a:xfrm>
            <a:off x="4187663" y="1760027"/>
            <a:ext cx="802860" cy="12095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3" idx="3"/>
            <a:endCxn id="11" idx="1"/>
          </p:cNvCxnSpPr>
          <p:nvPr/>
        </p:nvCxnSpPr>
        <p:spPr>
          <a:xfrm>
            <a:off x="4187663" y="1760027"/>
            <a:ext cx="802860" cy="15676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3"/>
            <a:endCxn id="16" idx="1"/>
          </p:cNvCxnSpPr>
          <p:nvPr/>
        </p:nvCxnSpPr>
        <p:spPr>
          <a:xfrm>
            <a:off x="4187663" y="1760027"/>
            <a:ext cx="802860" cy="19236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13" idx="1"/>
          </p:cNvCxnSpPr>
          <p:nvPr/>
        </p:nvCxnSpPr>
        <p:spPr>
          <a:xfrm>
            <a:off x="4187663" y="2016645"/>
            <a:ext cx="809210" cy="23717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4" idx="3"/>
            <a:endCxn id="14" idx="1"/>
          </p:cNvCxnSpPr>
          <p:nvPr/>
        </p:nvCxnSpPr>
        <p:spPr>
          <a:xfrm>
            <a:off x="4187663" y="2016645"/>
            <a:ext cx="809210" cy="2723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4" idx="3"/>
            <a:endCxn id="15" idx="1"/>
          </p:cNvCxnSpPr>
          <p:nvPr/>
        </p:nvCxnSpPr>
        <p:spPr>
          <a:xfrm>
            <a:off x="4187663" y="2016645"/>
            <a:ext cx="802860" cy="31005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990523" y="5346973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Software Construction</a:t>
            </a: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90523" y="5727754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Software Development Project</a:t>
            </a: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84173" y="6097684"/>
            <a:ext cx="3800890" cy="324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99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Internship for Java Developer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81000" y="1381598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000000"/>
                </a:solidFill>
                <a:latin typeface="Arial"/>
                <a:cs typeface="Arial"/>
              </a:rPr>
              <a:t>CS101 Introduction to OO Programming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81000" y="1642925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>
                <a:solidFill>
                  <a:srgbClr val="000000"/>
                </a:solidFill>
                <a:latin typeface="Arial"/>
                <a:cs typeface="Arial"/>
              </a:rPr>
              <a:t>CS102 Objects and Data Abstraction</a:t>
            </a:r>
            <a:endParaRPr lang="hr-HR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1000" y="1899543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>
                <a:solidFill>
                  <a:srgbClr val="000000"/>
                </a:solidFill>
                <a:latin typeface="Arial"/>
                <a:cs typeface="Arial"/>
              </a:rPr>
              <a:t>CS103 Algorithms and Data Structures </a:t>
            </a:r>
            <a:endParaRPr lang="hr-HR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1000" y="2431613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>
                <a:solidFill>
                  <a:srgbClr val="000000"/>
                </a:solidFill>
                <a:latin typeface="Arial"/>
                <a:cs typeface="Arial"/>
              </a:rPr>
              <a:t>SE201 Introduction to Software Engineering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81000" y="2688806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SE211 Software Construction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81000" y="2952638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000000"/>
                </a:solidFill>
                <a:latin typeface="Arial"/>
                <a:cs typeface="Arial"/>
              </a:rPr>
              <a:t>IT101 IT Fundamentals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1000" y="2166225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CS330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Development of Mobile Applications</a:t>
            </a:r>
            <a:endParaRPr lang="hr-HR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1000" y="3197237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>
                <a:solidFill>
                  <a:srgbClr val="000000"/>
                </a:solidFill>
                <a:latin typeface="Arial"/>
                <a:cs typeface="Arial"/>
              </a:rPr>
              <a:t>IT210 IT Systems</a:t>
            </a:r>
            <a:endParaRPr lang="hr-HR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00" y="3444383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000000"/>
                </a:solidFill>
                <a:latin typeface="Arial"/>
                <a:cs typeface="Arial"/>
              </a:rPr>
              <a:t>IT350 Databases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81000" y="3705096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IT370 Human-Computer Interaction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81000" y="3962820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IT390 Professional Practice and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Ethics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81000" y="4223112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CS220 Computer Architecture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1000" y="4488835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S225 Operating System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81000" y="4746415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IT381 Information Security and Safety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81000" y="4999248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SE311 Software Design and Architecture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81000" y="5249770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SE321 Quality Assurance, Testing and Maintenance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1000" y="5499172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CS230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Distributed Systems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66021" y="5752000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IT270 IT Infrastructure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1000" y="6019800"/>
            <a:ext cx="3806663" cy="234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S345 Management of Digital Contents</a:t>
            </a:r>
            <a:endParaRPr lang="hr-HR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Arrow Connector 50"/>
          <p:cNvCxnSpPr>
            <a:stCxn id="39" idx="3"/>
            <a:endCxn id="17" idx="1"/>
          </p:cNvCxnSpPr>
          <p:nvPr/>
        </p:nvCxnSpPr>
        <p:spPr>
          <a:xfrm flipV="1">
            <a:off x="4187663" y="1511019"/>
            <a:ext cx="802860" cy="1803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3"/>
            <a:endCxn id="17" idx="1"/>
          </p:cNvCxnSpPr>
          <p:nvPr/>
        </p:nvCxnSpPr>
        <p:spPr>
          <a:xfrm flipV="1">
            <a:off x="4187663" y="1511019"/>
            <a:ext cx="802860" cy="15587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9" idx="3"/>
            <a:endCxn id="7" idx="1"/>
          </p:cNvCxnSpPr>
          <p:nvPr/>
        </p:nvCxnSpPr>
        <p:spPr>
          <a:xfrm flipV="1">
            <a:off x="4187663" y="1886915"/>
            <a:ext cx="802860" cy="14274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0" idx="3"/>
            <a:endCxn id="12" idx="1"/>
          </p:cNvCxnSpPr>
          <p:nvPr/>
        </p:nvCxnSpPr>
        <p:spPr>
          <a:xfrm>
            <a:off x="4187663" y="3561485"/>
            <a:ext cx="809210" cy="4687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  <a:endCxn id="10" idx="1"/>
          </p:cNvCxnSpPr>
          <p:nvPr/>
        </p:nvCxnSpPr>
        <p:spPr>
          <a:xfrm flipV="1">
            <a:off x="4187663" y="2969571"/>
            <a:ext cx="802860" cy="85262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17" idx="1"/>
          </p:cNvCxnSpPr>
          <p:nvPr/>
        </p:nvCxnSpPr>
        <p:spPr>
          <a:xfrm flipV="1">
            <a:off x="4187663" y="1511019"/>
            <a:ext cx="802860" cy="28291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4" idx="3"/>
            <a:endCxn id="7" idx="1"/>
          </p:cNvCxnSpPr>
          <p:nvPr/>
        </p:nvCxnSpPr>
        <p:spPr>
          <a:xfrm flipV="1">
            <a:off x="4187663" y="1886915"/>
            <a:ext cx="802860" cy="27190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8" idx="3"/>
            <a:endCxn id="14" idx="1"/>
          </p:cNvCxnSpPr>
          <p:nvPr/>
        </p:nvCxnSpPr>
        <p:spPr>
          <a:xfrm>
            <a:off x="4187663" y="2283327"/>
            <a:ext cx="809210" cy="24567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5" idx="3"/>
            <a:endCxn id="15" idx="1"/>
          </p:cNvCxnSpPr>
          <p:nvPr/>
        </p:nvCxnSpPr>
        <p:spPr>
          <a:xfrm>
            <a:off x="4187663" y="2548715"/>
            <a:ext cx="802860" cy="25685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6" idx="3"/>
            <a:endCxn id="29" idx="1"/>
          </p:cNvCxnSpPr>
          <p:nvPr/>
        </p:nvCxnSpPr>
        <p:spPr>
          <a:xfrm>
            <a:off x="4187663" y="2805908"/>
            <a:ext cx="802860" cy="27033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5" idx="3"/>
            <a:endCxn id="17" idx="1"/>
          </p:cNvCxnSpPr>
          <p:nvPr/>
        </p:nvCxnSpPr>
        <p:spPr>
          <a:xfrm flipV="1">
            <a:off x="4187663" y="1511019"/>
            <a:ext cx="802860" cy="33524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2" idx="3"/>
            <a:endCxn id="17" idx="1"/>
          </p:cNvCxnSpPr>
          <p:nvPr/>
        </p:nvCxnSpPr>
        <p:spPr>
          <a:xfrm flipV="1">
            <a:off x="4187663" y="1511019"/>
            <a:ext cx="802860" cy="25689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3"/>
            <a:endCxn id="15" idx="1"/>
          </p:cNvCxnSpPr>
          <p:nvPr/>
        </p:nvCxnSpPr>
        <p:spPr>
          <a:xfrm>
            <a:off x="4187663" y="5116350"/>
            <a:ext cx="802860" cy="8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3"/>
            <a:endCxn id="15" idx="1"/>
          </p:cNvCxnSpPr>
          <p:nvPr/>
        </p:nvCxnSpPr>
        <p:spPr>
          <a:xfrm flipV="1">
            <a:off x="4187663" y="5117241"/>
            <a:ext cx="802860" cy="2496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8" idx="3"/>
            <a:endCxn id="13" idx="1"/>
          </p:cNvCxnSpPr>
          <p:nvPr/>
        </p:nvCxnSpPr>
        <p:spPr>
          <a:xfrm flipV="1">
            <a:off x="4187663" y="4388348"/>
            <a:ext cx="809210" cy="12279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0" idx="3"/>
            <a:endCxn id="17" idx="1"/>
          </p:cNvCxnSpPr>
          <p:nvPr/>
        </p:nvCxnSpPr>
        <p:spPr>
          <a:xfrm flipV="1">
            <a:off x="4187663" y="1511019"/>
            <a:ext cx="802860" cy="46258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6" idx="3"/>
            <a:endCxn id="29" idx="1"/>
          </p:cNvCxnSpPr>
          <p:nvPr/>
        </p:nvCxnSpPr>
        <p:spPr>
          <a:xfrm>
            <a:off x="4187663" y="5116350"/>
            <a:ext cx="802860" cy="3928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6" idx="3"/>
            <a:endCxn id="30" idx="1"/>
          </p:cNvCxnSpPr>
          <p:nvPr/>
        </p:nvCxnSpPr>
        <p:spPr>
          <a:xfrm>
            <a:off x="4187663" y="5116350"/>
            <a:ext cx="802860" cy="7736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7" idx="3"/>
            <a:endCxn id="29" idx="1"/>
          </p:cNvCxnSpPr>
          <p:nvPr/>
        </p:nvCxnSpPr>
        <p:spPr>
          <a:xfrm>
            <a:off x="4187663" y="5366872"/>
            <a:ext cx="802860" cy="142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7" idx="3"/>
            <a:endCxn id="30" idx="1"/>
          </p:cNvCxnSpPr>
          <p:nvPr/>
        </p:nvCxnSpPr>
        <p:spPr>
          <a:xfrm>
            <a:off x="4187663" y="5366872"/>
            <a:ext cx="802860" cy="5231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31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229600" cy="520700"/>
          </a:xfrm>
        </p:spPr>
        <p:txBody>
          <a:bodyPr/>
          <a:lstStyle/>
          <a:p>
            <a:r>
              <a:rPr lang="hr-HR" sz="1800" dirty="0" smtClean="0"/>
              <a:t>BMU SCHE Program for Java Developer  and for Java Senior Development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498720"/>
            <a:ext cx="6978650" cy="48551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hr-HR" sz="2000" dirty="0" smtClean="0"/>
              <a:t>Duration of 13 Courses (3 hours/day) and Internships (8 weeks)</a:t>
            </a:r>
            <a:endParaRPr lang="hr-HR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270886"/>
            <a:ext cx="7823200" cy="4850516"/>
            <a:chOff x="457200" y="1270886"/>
            <a:chExt cx="7823200" cy="4850516"/>
          </a:xfrm>
        </p:grpSpPr>
        <p:sp>
          <p:nvSpPr>
            <p:cNvPr id="19" name="Rounded Rectangle 18"/>
            <p:cNvSpPr/>
            <p:nvPr/>
          </p:nvSpPr>
          <p:spPr>
            <a:xfrm>
              <a:off x="4454047" y="12954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14 online days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445000" y="16383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 online days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445000" y="19939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14 online days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419600" y="2362199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10 online days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19600" y="2743199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14 online days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19600" y="31242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13 online days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19600" y="34290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13 online days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19600" y="38100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12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online days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419600" y="41148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21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online days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419600" y="45720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15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online days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419600" y="49530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18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online days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419600" y="5334000"/>
              <a:ext cx="1311753" cy="31749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23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online days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867400" y="16764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867400" y="20574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51047" y="2451102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867400" y="27940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867400" y="314325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867400" y="347345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67400" y="38100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867400" y="41910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867400" y="45720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867400" y="49530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 workshop days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863747" y="5854700"/>
              <a:ext cx="1400653" cy="254002"/>
            </a:xfrm>
            <a:prstGeom prst="round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 working weeks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363304" y="12954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369653" y="1682749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378700" y="20574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391400" y="24384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391400" y="2768599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378700" y="31242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391400" y="35052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391400" y="38100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91400" y="41910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391400" y="45720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353300" y="49530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391400" y="53340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391400" y="5867400"/>
              <a:ext cx="889000" cy="2540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Exam day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63550" y="1646782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/>
                  <a:cs typeface="Arial"/>
                </a:rPr>
                <a:t>Programming Fundamentals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63550" y="2004879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JAVA 1: Fundamentals of Programming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63550" y="2370412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/>
                  <a:cs typeface="Arial"/>
                </a:rPr>
                <a:t>JAVA 2: Object-Oriented Programming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63550" y="2729438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JAVA 3: GUI and Graphics Programing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63550" y="3087535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JAVA 4: </a:t>
              </a:r>
              <a:r>
                <a:rPr lang="hr-HR" sz="1200" dirty="0" smtClean="0">
                  <a:solidFill>
                    <a:srgbClr val="000000"/>
                  </a:solidFill>
                  <a:latin typeface="Arial"/>
                  <a:ea typeface="Lucida Grande"/>
                  <a:cs typeface="Arial"/>
                </a:rPr>
                <a:t>Data Structures and Algorithms-Part A 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69900" y="3790119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JAVA 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: Advanced Java Programming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69900" y="4148215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Java 7: Java Enterprise Edition 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57200" y="4561019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Software Development Process and Methodologies</a:t>
              </a:r>
              <a:endParaRPr lang="en-US" sz="12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63550" y="3443579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JAVA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5: </a:t>
              </a:r>
              <a:r>
                <a:rPr lang="hr-HR" sz="1200" dirty="0">
                  <a:solidFill>
                    <a:srgbClr val="000000"/>
                  </a:solidFill>
                  <a:latin typeface="Arial"/>
                  <a:ea typeface="Lucida Grande"/>
                  <a:cs typeface="Arial"/>
                </a:rPr>
                <a:t>Data Structures and Algorithms-Part </a:t>
              </a:r>
              <a:r>
                <a:rPr lang="hr-HR" sz="1200" dirty="0" smtClean="0">
                  <a:solidFill>
                    <a:srgbClr val="000000"/>
                  </a:solidFill>
                  <a:latin typeface="Arial"/>
                  <a:ea typeface="Lucida Grande"/>
                  <a:cs typeface="Arial"/>
                </a:rPr>
                <a:t>B 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63550" y="1270886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Introduction to IT Systems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57200" y="4953000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Software Construction</a:t>
              </a:r>
              <a:endParaRPr lang="en-US" sz="12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457200" y="5715000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Internship for Java Developer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57200" y="5334000"/>
              <a:ext cx="3800890" cy="324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99000">
                  <a:schemeClr val="accent1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Elective Course</a:t>
              </a:r>
              <a:endParaRPr lang="en-US" sz="12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6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List of courses, their duration, &amp; learning hours</a:t>
            </a: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406917"/>
          <a:ext cx="8229600" cy="2912529"/>
        </p:xfrm>
        <a:graphic>
          <a:graphicData uri="http://schemas.openxmlformats.org/drawingml/2006/table">
            <a:tbl>
              <a:tblPr/>
              <a:tblGrid>
                <a:gridCol w="316089"/>
                <a:gridCol w="3397956"/>
                <a:gridCol w="677333"/>
                <a:gridCol w="733778"/>
                <a:gridCol w="733778"/>
                <a:gridCol w="733778"/>
                <a:gridCol w="564444"/>
                <a:gridCol w="1072444"/>
              </a:tblGrid>
              <a:tr h="519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 (Days)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 Learning Days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 Days (3hrs/day)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Learning Hours (3hrs/days)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KI101 Introduction to IT systems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KI102 Programming Fundamentals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KI103 Java 1: Fundamentals of Programming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KI104 Java 2:  Object-oriented programming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KI105 Java 3: GUI Programming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KI201 Java 4:  Data Structures and Algorithms – Part 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KI202 Java 5:  Data Structures and Algorithms – Part 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KI203 Java 6:  Advanced Java Programming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KI204 Java 7: Java Enterprise Edition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KI206 Software Development Process and Methodologies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KI301 Software Construction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Elective Course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KI402 Internship (8 weeks)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workshops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Agregate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32workshop  days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4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hr-HR" dirty="0" smtClean="0"/>
              <a:t>-Competence Framework (e-CF)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e-CF supports the definition of jobs, training courses, qualifications, career paths, formal </a:t>
            </a:r>
            <a:r>
              <a:rPr lang="en-US" dirty="0" smtClean="0"/>
              <a:t>and non</a:t>
            </a:r>
            <a:r>
              <a:rPr lang="en-US" dirty="0"/>
              <a:t>-formal learning paths, certifications etc. in the ICT sector.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11F6EB13-8F7E-0442-926D-199FE26D46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2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6100"/>
              </p:ext>
            </p:extLst>
          </p:nvPr>
        </p:nvGraphicFramePr>
        <p:xfrm>
          <a:off x="1371600" y="609600"/>
          <a:ext cx="6361769" cy="5592758"/>
        </p:xfrm>
        <a:graphic>
          <a:graphicData uri="http://schemas.openxmlformats.org/drawingml/2006/table">
            <a:tbl>
              <a:tblPr/>
              <a:tblGrid>
                <a:gridCol w="326244"/>
                <a:gridCol w="3413920"/>
                <a:gridCol w="664141"/>
                <a:gridCol w="326244"/>
                <a:gridCol w="326244"/>
                <a:gridCol w="326244"/>
                <a:gridCol w="326244"/>
                <a:gridCol w="326244"/>
                <a:gridCol w="326244"/>
              </a:tblGrid>
              <a:tr h="23303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 PROGRAMMING IN JAVA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8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Duration:  2.10.2017 - 29.9.2018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KI101 Introduction to IT systems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14+0+1,  Hours:  41     ECTS: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16.10.2017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KI102 Programming Fundamenta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23.10.2017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8+2+1,   Hours:   30   ECTS: 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30.10.2017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KI103 Java 1: Fundamentals of Programming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6.11.2017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14+2+1,  Hours:   48   ECTS:5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13.11.2017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20.11.2017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KI104 Java 2:  Object-oriented programming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27.11.2017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Days:10+2+1,  Hours:   36     ECTS:3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KI105 Java 3: Programming of users experience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11.12.2017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14+2+1,   Hours:   48   ECTS:4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18.12.2017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25.12.2017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0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Year &amp; Christmas  Holidays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KI201 Java 4:  Data Structures and Algorithms – Part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13+2+1,  Hours:   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ECTS:4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KI202 Java 5:  Data Structures and Algorithms – Part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Days:: 13+2+1,   Hours:  45   ECTS:4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KI203 Java 6:  Advanced Java Programming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12+2+1,  Hours:   42   ECTS:4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KI204 Java 7: Java Enterprise Edition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21+2+1,   Hours:   90    ECTS: 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26.3.2018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4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34965"/>
              </p:ext>
            </p:extLst>
          </p:nvPr>
        </p:nvGraphicFramePr>
        <p:xfrm>
          <a:off x="1752600" y="609600"/>
          <a:ext cx="6019801" cy="5975774"/>
        </p:xfrm>
        <a:graphic>
          <a:graphicData uri="http://schemas.openxmlformats.org/drawingml/2006/table">
            <a:tbl>
              <a:tblPr/>
              <a:tblGrid>
                <a:gridCol w="308708"/>
                <a:gridCol w="3230404"/>
                <a:gridCol w="628441"/>
                <a:gridCol w="308708"/>
                <a:gridCol w="308708"/>
                <a:gridCol w="308708"/>
                <a:gridCol w="308708"/>
                <a:gridCol w="308708"/>
                <a:gridCol w="308708"/>
              </a:tblGrid>
              <a:tr h="1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Elecitve Course - Part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15   Hours: 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29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KI206 Software Development Process and Methodologies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15+2+1,  Hours:   51       ECTS:5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KI301 Software Construction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18+2+1,   Hours:   60    ECTS:6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Elecitve Course - Part B (continuation)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5+10+1,   Hours:   45   ECTS:4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 Holidays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KI402 Internship (8 weeks)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Days: 40+1,   Hours:   320  ECTS:4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24.9.2018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KI402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Learning day (5 online hours)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37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Learning day (5 online hours)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37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 (3 F2F hours per day)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944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(no planned learning activity)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944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Internship (8 hours per day)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7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 day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993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Syllabi of java developer courses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6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400" b="1" i="1" dirty="0"/>
              <a:t>Course 3:  JAVA 1: Fundamentals of Programming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(a course taken as an example)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62480"/>
              </p:ext>
            </p:extLst>
          </p:nvPr>
        </p:nvGraphicFramePr>
        <p:xfrm>
          <a:off x="1587500" y="1797050"/>
          <a:ext cx="59690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969000" imgH="3263900" progId="Word.Document.12">
                  <p:embed/>
                </p:oleObj>
              </mc:Choice>
              <mc:Fallback>
                <p:oleObj name="Document" r:id="rId3" imgW="59690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1797050"/>
                        <a:ext cx="596900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31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050998"/>
              </p:ext>
            </p:extLst>
          </p:nvPr>
        </p:nvGraphicFramePr>
        <p:xfrm>
          <a:off x="1587500" y="298450"/>
          <a:ext cx="5969000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5969000" imgH="6261100" progId="Word.Document.12">
                  <p:embed/>
                </p:oleObj>
              </mc:Choice>
              <mc:Fallback>
                <p:oleObj name="Document" r:id="rId3" imgW="5969000" imgH="626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298450"/>
                        <a:ext cx="5969000" cy="626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899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47874"/>
              </p:ext>
            </p:extLst>
          </p:nvPr>
        </p:nvGraphicFramePr>
        <p:xfrm>
          <a:off x="1587500" y="1174750"/>
          <a:ext cx="59690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5969000" imgH="4508500" progId="Word.Document.12">
                  <p:embed/>
                </p:oleObj>
              </mc:Choice>
              <mc:Fallback>
                <p:oleObj name="Document" r:id="rId3" imgW="5969000" imgH="450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1174750"/>
                        <a:ext cx="5969000" cy="450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6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41881"/>
              </p:ext>
            </p:extLst>
          </p:nvPr>
        </p:nvGraphicFramePr>
        <p:xfrm>
          <a:off x="1587500" y="1466850"/>
          <a:ext cx="59690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5969000" imgH="3924300" progId="Word.Document.12">
                  <p:embed/>
                </p:oleObj>
              </mc:Choice>
              <mc:Fallback>
                <p:oleObj name="Document" r:id="rId3" imgW="5969000" imgH="392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1466850"/>
                        <a:ext cx="5969000" cy="392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196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74254"/>
              </p:ext>
            </p:extLst>
          </p:nvPr>
        </p:nvGraphicFramePr>
        <p:xfrm>
          <a:off x="1587500" y="444500"/>
          <a:ext cx="59690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3" imgW="5969000" imgH="5969000" progId="Word.Document.12">
                  <p:embed/>
                </p:oleObj>
              </mc:Choice>
              <mc:Fallback>
                <p:oleObj name="Document" r:id="rId3" imgW="5969000" imgH="596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444500"/>
                        <a:ext cx="5969000" cy="596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717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63003"/>
              </p:ext>
            </p:extLst>
          </p:nvPr>
        </p:nvGraphicFramePr>
        <p:xfrm>
          <a:off x="1587500" y="1974850"/>
          <a:ext cx="596900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5969000" imgH="2908300" progId="Word.Document.12">
                  <p:embed/>
                </p:oleObj>
              </mc:Choice>
              <mc:Fallback>
                <p:oleObj name="Document" r:id="rId3" imgW="5969000" imgH="290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1974850"/>
                        <a:ext cx="5969000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501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29314"/>
              </p:ext>
            </p:extLst>
          </p:nvPr>
        </p:nvGraphicFramePr>
        <p:xfrm>
          <a:off x="1587500" y="806450"/>
          <a:ext cx="59690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3" imgW="5969000" imgH="5245100" progId="Word.Document.12">
                  <p:embed/>
                </p:oleObj>
              </mc:Choice>
              <mc:Fallback>
                <p:oleObj name="Document" r:id="rId3" imgW="5969000" imgH="524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806450"/>
                        <a:ext cx="5969000" cy="52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98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sz="2000" b="0" dirty="0"/>
              <a:t>European e-CF and EQF level table</a:t>
            </a:r>
            <a:endParaRPr lang="hr-H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5706A877-D204-4D44-A407-355D3A304DC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644"/>
            <a:ext cx="9144000" cy="4435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06800"/>
            <a:ext cx="9144000" cy="184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3416300" y="3606800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SCHE Program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Java Senior  Programmer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34340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SCHE Program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Java  Programmer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5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24793"/>
              </p:ext>
            </p:extLst>
          </p:nvPr>
        </p:nvGraphicFramePr>
        <p:xfrm>
          <a:off x="1587500" y="76200"/>
          <a:ext cx="5969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5969000" imgH="6705600" progId="Word.Document.12">
                  <p:embed/>
                </p:oleObj>
              </mc:Choice>
              <mc:Fallback>
                <p:oleObj name="Document" r:id="rId3" imgW="5969000" imgH="670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76200"/>
                        <a:ext cx="596900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6239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Conclusions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The curriculum for </a:t>
            </a:r>
            <a:r>
              <a:rPr lang="hr-HR" sz="2400" dirty="0" smtClean="0"/>
              <a:t>pilot online SCHE </a:t>
            </a:r>
            <a:r>
              <a:rPr lang="hr-HR" sz="2400" b="1" dirty="0" smtClean="0"/>
              <a:t>Japrogram PROGRAMMING IN JAVA </a:t>
            </a:r>
            <a:r>
              <a:rPr lang="hr-HR" sz="2400" dirty="0" smtClean="0"/>
              <a:t>has </a:t>
            </a:r>
            <a:r>
              <a:rPr lang="hr-HR" sz="2400" dirty="0" smtClean="0"/>
              <a:t>been prepared  and is compliant with </a:t>
            </a:r>
            <a:r>
              <a:rPr lang="en-US" sz="2400" dirty="0"/>
              <a:t>E</a:t>
            </a:r>
            <a:r>
              <a:rPr lang="hr-HR" sz="2400" dirty="0"/>
              <a:t>-Competence Framework (e-CF</a:t>
            </a:r>
            <a:r>
              <a:rPr lang="hr-HR" sz="2400" dirty="0" smtClean="0"/>
              <a:t>) and </a:t>
            </a:r>
            <a:r>
              <a:rPr lang="en-US" sz="2400" dirty="0"/>
              <a:t>European ICT Professional Profiles (</a:t>
            </a:r>
            <a:r>
              <a:rPr lang="hr-HR" sz="2400" dirty="0"/>
              <a:t>CWA 16458</a:t>
            </a:r>
            <a:r>
              <a:rPr lang="hr-HR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Syllabi of all courses of the program are specified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Courses vary from BMU bachelor courses, but share the same Body of Knowledge (SWEBOK)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The activity WP5.1 has been </a:t>
            </a:r>
            <a:r>
              <a:rPr lang="hr-HR" sz="2400" dirty="0" smtClean="0"/>
              <a:t>completed dn all deliverables are finalized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281238" y="6434138"/>
            <a:ext cx="6021387" cy="352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WP 5.1.1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11F6EB13-8F7E-0442-926D-199FE26D46B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6200"/>
            <a:ext cx="9140079" cy="6858000"/>
            <a:chOff x="0" y="0"/>
            <a:chExt cx="914007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0079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76800" y="2438400"/>
              <a:ext cx="12192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1447800"/>
              <a:ext cx="12192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0200" y="495300"/>
            <a:ext cx="18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23 Job Profiles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12150" y="6450013"/>
            <a:ext cx="401638" cy="352425"/>
          </a:xfrm>
          <a:prstGeom prst="rect">
            <a:avLst/>
          </a:prstGeom>
        </p:spPr>
        <p:txBody>
          <a:bodyPr/>
          <a:lstStyle/>
          <a:p>
            <a:fld id="{33182A45-87A2-1C47-9BC0-33A7C6E6BFF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135145" cy="4808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2895600"/>
            <a:ext cx="609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3302000" y="952500"/>
            <a:ext cx="18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23 Job Profiles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Java Developer as the 3</a:t>
            </a:r>
            <a:r>
              <a:rPr lang="en-US" baseline="30000" dirty="0" smtClean="0"/>
              <a:t>rd</a:t>
            </a:r>
            <a:r>
              <a:rPr lang="en-US" dirty="0" smtClean="0"/>
              <a:t> Level of the European </a:t>
            </a:r>
            <a:r>
              <a:rPr lang="en-US" dirty="0"/>
              <a:t>ICT Professional Profiles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8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33400" y="1905000"/>
            <a:ext cx="8343900" cy="3581400"/>
            <a:chOff x="533400" y="1905000"/>
            <a:chExt cx="8343900" cy="3581400"/>
          </a:xfrm>
        </p:grpSpPr>
        <p:sp>
          <p:nvSpPr>
            <p:cNvPr id="6" name="Rectangle 5"/>
            <p:cNvSpPr/>
            <p:nvPr/>
          </p:nvSpPr>
          <p:spPr>
            <a:xfrm>
              <a:off x="4114800" y="1905000"/>
              <a:ext cx="22098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DEVELOPMENT</a:t>
              </a:r>
              <a:endParaRPr lang="en-GB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3276600"/>
              <a:ext cx="22098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Developer</a:t>
              </a:r>
              <a:endParaRPr lang="en-GB" b="1" dirty="0"/>
            </a:p>
          </p:txBody>
        </p:sp>
        <p:cxnSp>
          <p:nvCxnSpPr>
            <p:cNvPr id="8" name="Straight Connector 7"/>
            <p:cNvCxnSpPr>
              <a:stCxn id="6" idx="2"/>
              <a:endCxn id="7" idx="0"/>
            </p:cNvCxnSpPr>
            <p:nvPr/>
          </p:nvCxnSpPr>
          <p:spPr>
            <a:xfrm>
              <a:off x="5219700" y="2819400"/>
              <a:ext cx="0" cy="4572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stCxn id="6" idx="2"/>
              <a:endCxn id="12" idx="0"/>
            </p:cNvCxnSpPr>
            <p:nvPr/>
          </p:nvCxnSpPr>
          <p:spPr>
            <a:xfrm rot="5400000">
              <a:off x="3752850" y="1809750"/>
              <a:ext cx="457200" cy="2476500"/>
            </a:xfrm>
            <a:prstGeom prst="bentConnector3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638300" y="3276600"/>
              <a:ext cx="22098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Digital Media Specialist</a:t>
              </a:r>
              <a:endParaRPr lang="en-GB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67500" y="3276600"/>
              <a:ext cx="22098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Test Specialist</a:t>
              </a:r>
              <a:endParaRPr lang="en-GB" b="1" dirty="0"/>
            </a:p>
          </p:txBody>
        </p:sp>
        <p:cxnSp>
          <p:nvCxnSpPr>
            <p:cNvPr id="16" name="Elbow Connector 15"/>
            <p:cNvCxnSpPr>
              <a:stCxn id="6" idx="2"/>
              <a:endCxn id="13" idx="0"/>
            </p:cNvCxnSpPr>
            <p:nvPr/>
          </p:nvCxnSpPr>
          <p:spPr>
            <a:xfrm rot="16200000" flipH="1">
              <a:off x="6267450" y="1771650"/>
              <a:ext cx="457200" cy="2552700"/>
            </a:xfrm>
            <a:prstGeom prst="bent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114800" y="4572000"/>
              <a:ext cx="2209800" cy="914400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Java Developer (Java </a:t>
              </a:r>
              <a:r>
                <a:rPr lang="en-GB" b="1" dirty="0" err="1" smtClean="0"/>
                <a:t>programer</a:t>
              </a:r>
              <a:r>
                <a:rPr lang="en-GB" b="1" dirty="0"/>
                <a:t>)</a:t>
              </a:r>
            </a:p>
          </p:txBody>
        </p:sp>
        <p:cxnSp>
          <p:nvCxnSpPr>
            <p:cNvPr id="23" name="Straight Connector 22"/>
            <p:cNvCxnSpPr>
              <a:stCxn id="7" idx="2"/>
              <a:endCxn id="21" idx="0"/>
            </p:cNvCxnSpPr>
            <p:nvPr/>
          </p:nvCxnSpPr>
          <p:spPr>
            <a:xfrm>
              <a:off x="5219700" y="4191000"/>
              <a:ext cx="0" cy="3810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72100" y="2971800"/>
              <a:ext cx="0" cy="4572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3400" y="2209800"/>
              <a:ext cx="864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 </a:t>
              </a:r>
              <a:r>
                <a:rPr lang="en-GB" dirty="0" err="1"/>
                <a:t>n</a:t>
              </a:r>
              <a:r>
                <a:rPr lang="en-GB" dirty="0" err="1" smtClean="0"/>
                <a:t>ivo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3581400"/>
              <a:ext cx="864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r>
                <a:rPr lang="en-GB" dirty="0" smtClean="0"/>
                <a:t>. </a:t>
              </a:r>
              <a:r>
                <a:rPr lang="en-GB" dirty="0" err="1" smtClean="0"/>
                <a:t>nivo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" y="4953000"/>
              <a:ext cx="800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</a:t>
              </a:r>
              <a:r>
                <a:rPr lang="en-GB" dirty="0" smtClean="0"/>
                <a:t>.nivo</a:t>
              </a:r>
              <a:endParaRPr lang="en-GB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4800" y="5638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Java programer – radno mesto definisano na  3. nivu evropskih ICT  profesionalnih profila (radnih mesta)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93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38100"/>
            <a:ext cx="55667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514600"/>
            <a:ext cx="222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40 e-Competences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20.07.2017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 5.1.1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51C8-31A8-4816-AD6B-99322DC7AE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1934</Words>
  <Application>Microsoft Macintosh PowerPoint</Application>
  <PresentationFormat>On-screen Show (4:3)</PresentationFormat>
  <Paragraphs>983</Paragraphs>
  <Slides>51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Microsoft Word Document</vt:lpstr>
      <vt:lpstr>WP5.1 Development of Curricula &amp; Course Syllabi Pilot Online SCHE  Program PROGRAMING IN JAVA</vt:lpstr>
      <vt:lpstr>What is the job of a java programmer?</vt:lpstr>
      <vt:lpstr>Starting References</vt:lpstr>
      <vt:lpstr>E-Competence Framework (e-CF)</vt:lpstr>
      <vt:lpstr>European e-CF and EQF level table</vt:lpstr>
      <vt:lpstr>PowerPoint Presentation</vt:lpstr>
      <vt:lpstr>PowerPoint Presentation</vt:lpstr>
      <vt:lpstr>Java Developer as the 3rd Level of the European ICT Professional Profiles </vt:lpstr>
      <vt:lpstr>PowerPoint Presentation</vt:lpstr>
      <vt:lpstr>PowerPoint Presentation</vt:lpstr>
      <vt:lpstr>PowerPoint Presentation</vt:lpstr>
      <vt:lpstr>PowerPoint Presentation</vt:lpstr>
      <vt:lpstr>Competences of a Developer</vt:lpstr>
      <vt:lpstr>EQF &amp; e-Competence Levels</vt:lpstr>
      <vt:lpstr>PowerPoint Presentation</vt:lpstr>
      <vt:lpstr>EQF/e-Competence Program Positioning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e-Competences into BMU SCHE Courses </vt:lpstr>
      <vt:lpstr>SCHE Program JAVA DEVELOPER</vt:lpstr>
      <vt:lpstr>Java developer Curriculum</vt:lpstr>
      <vt:lpstr>The Structure of a SCHE Program</vt:lpstr>
      <vt:lpstr>Mapping of e-Competences into BMU Courses</vt:lpstr>
      <vt:lpstr>Mapping of e-Competences into BMU Courses</vt:lpstr>
      <vt:lpstr>Mapping of e-Competences into BMU Courses</vt:lpstr>
      <vt:lpstr>Mapping of e-Competences into BMU Courses</vt:lpstr>
      <vt:lpstr>Mapping of e-Competences into BMU Courses</vt:lpstr>
      <vt:lpstr>Mapping of e-Competences into BMU Courses</vt:lpstr>
      <vt:lpstr>Mapping of e-Competences into BMU Courses</vt:lpstr>
      <vt:lpstr>Mapping BMU Courses into BMU SCHE Courses</vt:lpstr>
      <vt:lpstr>Mapping of BMU Bachelor Courses inti BMU SCHE Courses</vt:lpstr>
      <vt:lpstr>BMU SCHE Program for Java Developer  and for Java Senior Development</vt:lpstr>
      <vt:lpstr>Duration of 13 Courses (3 hours/day) and Internships (8 weeks)</vt:lpstr>
      <vt:lpstr>List of courses, their duration, &amp; learning hours</vt:lpstr>
      <vt:lpstr>PowerPoint Presentation</vt:lpstr>
      <vt:lpstr>PowerPoint Presentation</vt:lpstr>
      <vt:lpstr>Syllabi of java developer courses</vt:lpstr>
      <vt:lpstr>Course 3:  JAVA 1: Fundamentals of Programming  (a course taken as an 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creator>mladen.radic</dc:creator>
  <cp:lastModifiedBy>Dragan Domazet</cp:lastModifiedBy>
  <cp:revision>131</cp:revision>
  <dcterms:created xsi:type="dcterms:W3CDTF">2016-07-11T07:50:48Z</dcterms:created>
  <dcterms:modified xsi:type="dcterms:W3CDTF">2018-05-20T08:40:42Z</dcterms:modified>
</cp:coreProperties>
</file>