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7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p:restoredTop sz="92257"/>
  </p:normalViewPr>
  <p:slideViewPr>
    <p:cSldViewPr>
      <p:cViewPr>
        <p:scale>
          <a:sx n="110" d="100"/>
          <a:sy n="110" d="100"/>
        </p:scale>
        <p:origin x="14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43DEB-0FC4-455B-98A8-62B8D218DF4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39075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43DEB-0FC4-455B-98A8-62B8D218DF4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133398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43DEB-0FC4-455B-98A8-62B8D218DF4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57932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43DEB-0FC4-455B-98A8-62B8D218DF4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74383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43DEB-0FC4-455B-98A8-62B8D218DF4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127200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43DEB-0FC4-455B-98A8-62B8D218DF4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147748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43DEB-0FC4-455B-98A8-62B8D218DF46}" type="datetimeFigureOut">
              <a:rPr lang="en-US" smtClean="0"/>
              <a:t>3/31/19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56969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43DEB-0FC4-455B-98A8-62B8D218DF46}" type="datetimeFigureOut">
              <a:rPr lang="en-US" smtClean="0"/>
              <a:t>3/31/19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197033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43DEB-0FC4-455B-98A8-62B8D218DF46}" type="datetimeFigureOut">
              <a:rPr lang="en-US" smtClean="0"/>
              <a:t>3/31/19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155959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43DEB-0FC4-455B-98A8-62B8D218DF4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428837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43DEB-0FC4-455B-98A8-62B8D218DF4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651C8-31A8-4816-AD6B-99322DC7AE3C}" type="slidenum">
              <a:rPr lang="en-US" smtClean="0"/>
              <a:t>‹#›</a:t>
            </a:fld>
            <a:endParaRPr lang="en-US"/>
          </a:p>
        </p:txBody>
      </p:sp>
    </p:spTree>
    <p:extLst>
      <p:ext uri="{BB962C8B-B14F-4D97-AF65-F5344CB8AC3E}">
        <p14:creationId xmlns:p14="http://schemas.microsoft.com/office/powerpoint/2010/main" val="34243646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43DEB-0FC4-455B-98A8-62B8D218DF46}" type="datetimeFigureOut">
              <a:rPr lang="en-US" smtClean="0"/>
              <a:t>3/31/19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651C8-31A8-4816-AD6B-99322DC7AE3C}" type="slidenum">
              <a:rPr lang="en-US" smtClean="0"/>
              <a:t>‹#›</a:t>
            </a:fld>
            <a:endParaRPr lang="en-US"/>
          </a:p>
        </p:txBody>
      </p:sp>
    </p:spTree>
    <p:extLst>
      <p:ext uri="{BB962C8B-B14F-4D97-AF65-F5344CB8AC3E}">
        <p14:creationId xmlns:p14="http://schemas.microsoft.com/office/powerpoint/2010/main" val="1674603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hevtoo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t-sche.metropolitan.ac.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1470025"/>
          </a:xfrm>
        </p:spPr>
        <p:txBody>
          <a:bodyPr/>
          <a:lstStyle/>
          <a:p>
            <a:r>
              <a:rPr lang="en-US" b="1" spc="-150" dirty="0" smtClean="0">
                <a:solidFill>
                  <a:srgbClr val="2F4796"/>
                </a:solidFill>
                <a:latin typeface="Arial" pitchFamily="34" charset="0"/>
                <a:cs typeface="Arial" pitchFamily="34" charset="0"/>
              </a:rPr>
              <a:t>Introduction to part-time and short cycle studies in Serbia</a:t>
            </a:r>
            <a:endParaRPr lang="en-US" b="1" spc="-150" dirty="0">
              <a:solidFill>
                <a:srgbClr val="2F4796"/>
              </a:solidFill>
              <a:latin typeface="Arial" pitchFamily="34" charset="0"/>
              <a:cs typeface="Arial" pitchFamily="34" charset="0"/>
            </a:endParaRPr>
          </a:p>
        </p:txBody>
      </p:sp>
      <p:sp>
        <p:nvSpPr>
          <p:cNvPr id="3" name="Subtitle 2"/>
          <p:cNvSpPr>
            <a:spLocks noGrp="1"/>
          </p:cNvSpPr>
          <p:nvPr>
            <p:ph type="subTitle" idx="1"/>
          </p:nvPr>
        </p:nvSpPr>
        <p:spPr>
          <a:xfrm>
            <a:off x="1371600" y="4724400"/>
            <a:ext cx="6400800" cy="1371600"/>
          </a:xfrm>
        </p:spPr>
        <p:txBody>
          <a:bodyPr>
            <a:normAutofit/>
          </a:bodyPr>
          <a:lstStyle/>
          <a:p>
            <a:r>
              <a:rPr lang="en-US" sz="2800" dirty="0" smtClean="0">
                <a:solidFill>
                  <a:srgbClr val="002060"/>
                </a:solidFill>
                <a:latin typeface="Arial" pitchFamily="34" charset="0"/>
                <a:cs typeface="Arial" pitchFamily="34" charset="0"/>
              </a:rPr>
              <a:t>Faculty of Technical Sciences </a:t>
            </a:r>
            <a:r>
              <a:rPr lang="en-US" sz="2800" dirty="0" err="1" smtClean="0">
                <a:solidFill>
                  <a:srgbClr val="002060"/>
                </a:solidFill>
                <a:latin typeface="Arial" pitchFamily="34" charset="0"/>
                <a:cs typeface="Arial" pitchFamily="34" charset="0"/>
              </a:rPr>
              <a:t>Čačak</a:t>
            </a:r>
            <a:endParaRPr lang="en-US" sz="2800" dirty="0" smtClean="0">
              <a:solidFill>
                <a:srgbClr val="002060"/>
              </a:solidFill>
              <a:latin typeface="Arial" pitchFamily="34" charset="0"/>
              <a:cs typeface="Arial" pitchFamily="34" charset="0"/>
            </a:endParaRPr>
          </a:p>
          <a:p>
            <a:r>
              <a:rPr lang="en-US" sz="2800" dirty="0" smtClean="0">
                <a:solidFill>
                  <a:srgbClr val="002060"/>
                </a:solidFill>
                <a:latin typeface="Arial" pitchFamily="34" charset="0"/>
                <a:cs typeface="Arial" pitchFamily="34" charset="0"/>
              </a:rPr>
              <a:t>University of </a:t>
            </a:r>
            <a:r>
              <a:rPr lang="en-US" sz="2800" dirty="0" err="1" smtClean="0">
                <a:solidFill>
                  <a:srgbClr val="002060"/>
                </a:solidFill>
                <a:latin typeface="Arial" pitchFamily="34" charset="0"/>
                <a:cs typeface="Arial" pitchFamily="34" charset="0"/>
              </a:rPr>
              <a:t>Kragujevac</a:t>
            </a:r>
            <a:endParaRPr lang="en-US" sz="2800" dirty="0" smtClean="0">
              <a:solidFill>
                <a:srgbClr val="002060"/>
              </a:solidFill>
              <a:latin typeface="Arial" pitchFamily="34" charset="0"/>
              <a:cs typeface="Arial" pitchFamily="34" charset="0"/>
            </a:endParaRPr>
          </a:p>
          <a:p>
            <a:endParaRPr lang="en-US" sz="2800" dirty="0">
              <a:solidFill>
                <a:srgbClr val="002060"/>
              </a:solidFill>
              <a:latin typeface="Arial" pitchFamily="34" charset="0"/>
              <a:cs typeface="Arial" pitchFamily="34" charset="0"/>
            </a:endParaRPr>
          </a:p>
        </p:txBody>
      </p:sp>
      <p:grpSp>
        <p:nvGrpSpPr>
          <p:cNvPr id="5" name="Group 4"/>
          <p:cNvGrpSpPr/>
          <p:nvPr/>
        </p:nvGrpSpPr>
        <p:grpSpPr>
          <a:xfrm>
            <a:off x="1828800" y="990600"/>
            <a:ext cx="5943600" cy="1524000"/>
            <a:chOff x="1447800" y="762000"/>
            <a:chExt cx="5600700" cy="125935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762000"/>
              <a:ext cx="2057400" cy="1259350"/>
            </a:xfrm>
            <a:prstGeom prst="rect">
              <a:avLst/>
            </a:prstGeom>
          </p:spPr>
        </p:pic>
        <p:pic>
          <p:nvPicPr>
            <p:cNvPr id="1028" name="Picture 4" descr="Co-funded by the Erasmus+ Programme of the European Un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984481"/>
              <a:ext cx="2857500" cy="81438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7" name="Straight Connector 6"/>
          <p:cNvCxnSpPr/>
          <p:nvPr/>
        </p:nvCxnSpPr>
        <p:spPr>
          <a:xfrm>
            <a:off x="1447800" y="2971800"/>
            <a:ext cx="6248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678165" y="6265722"/>
            <a:ext cx="1787669" cy="369332"/>
          </a:xfrm>
          <a:prstGeom prst="rect">
            <a:avLst/>
          </a:prstGeom>
        </p:spPr>
        <p:txBody>
          <a:bodyPr wrap="none">
            <a:spAutoFit/>
          </a:bodyPr>
          <a:lstStyle/>
          <a:p>
            <a:r>
              <a:rPr lang="en-US" smtClean="0">
                <a:solidFill>
                  <a:srgbClr val="002060"/>
                </a:solidFill>
                <a:latin typeface="Arial" pitchFamily="34" charset="0"/>
                <a:cs typeface="Arial" pitchFamily="34" charset="0"/>
              </a:rPr>
              <a:t>9</a:t>
            </a:r>
            <a:r>
              <a:rPr lang="en-US" baseline="30000" smtClean="0">
                <a:solidFill>
                  <a:srgbClr val="002060"/>
                </a:solidFill>
                <a:latin typeface="Arial" pitchFamily="34" charset="0"/>
                <a:cs typeface="Arial" pitchFamily="34" charset="0"/>
              </a:rPr>
              <a:t>th</a:t>
            </a:r>
            <a:r>
              <a:rPr lang="en-US" smtClean="0">
                <a:solidFill>
                  <a:srgbClr val="002060"/>
                </a:solidFill>
                <a:latin typeface="Arial" pitchFamily="34" charset="0"/>
                <a:cs typeface="Arial" pitchFamily="34" charset="0"/>
              </a:rPr>
              <a:t> </a:t>
            </a:r>
            <a:r>
              <a:rPr lang="en-US" dirty="0">
                <a:solidFill>
                  <a:srgbClr val="002060"/>
                </a:solidFill>
                <a:latin typeface="Arial" pitchFamily="34" charset="0"/>
                <a:cs typeface="Arial" pitchFamily="34" charset="0"/>
              </a:rPr>
              <a:t>March 2019 </a:t>
            </a:r>
          </a:p>
        </p:txBody>
      </p:sp>
    </p:spTree>
    <p:extLst>
      <p:ext uri="{BB962C8B-B14F-4D97-AF65-F5344CB8AC3E}">
        <p14:creationId xmlns:p14="http://schemas.microsoft.com/office/powerpoint/2010/main" val="3025091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Arial" pitchFamily="34" charset="0"/>
                <a:cs typeface="Arial" pitchFamily="34" charset="0"/>
              </a:rPr>
              <a:t>Planirani</a:t>
            </a:r>
            <a:r>
              <a:rPr lang="en-US" dirty="0" smtClean="0">
                <a:latin typeface="Arial" pitchFamily="34" charset="0"/>
                <a:cs typeface="Arial" pitchFamily="34" charset="0"/>
              </a:rPr>
              <a:t> </a:t>
            </a:r>
            <a:r>
              <a:rPr lang="en-US" dirty="0" err="1" smtClean="0">
                <a:latin typeface="Arial" pitchFamily="34" charset="0"/>
                <a:cs typeface="Arial" pitchFamily="34" charset="0"/>
              </a:rPr>
              <a:t>kratki</a:t>
            </a:r>
            <a:r>
              <a:rPr lang="en-US" dirty="0" smtClean="0">
                <a:latin typeface="Arial" pitchFamily="34" charset="0"/>
                <a:cs typeface="Arial" pitchFamily="34" charset="0"/>
              </a:rPr>
              <a:t> </a:t>
            </a:r>
            <a:r>
              <a:rPr lang="en-US" dirty="0" err="1" smtClean="0">
                <a:latin typeface="Arial" pitchFamily="34" charset="0"/>
                <a:cs typeface="Arial" pitchFamily="34" charset="0"/>
              </a:rPr>
              <a:t>programi</a:t>
            </a:r>
            <a:r>
              <a:rPr lang="en-US" dirty="0" smtClean="0">
                <a:latin typeface="Arial" pitchFamily="34" charset="0"/>
                <a:cs typeface="Arial" pitchFamily="34" charset="0"/>
              </a:rPr>
              <a:t> 2019/20</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Java </a:t>
            </a:r>
            <a:r>
              <a:rPr lang="en-US" dirty="0" err="1" smtClean="0">
                <a:latin typeface="Arial" pitchFamily="34" charset="0"/>
                <a:cs typeface="Arial" pitchFamily="34" charset="0"/>
              </a:rPr>
              <a:t>programiranje</a:t>
            </a:r>
            <a:endParaRPr lang="en-US" dirty="0" smtClean="0">
              <a:latin typeface="Arial" pitchFamily="34" charset="0"/>
              <a:cs typeface="Arial" pitchFamily="34" charset="0"/>
            </a:endParaRPr>
          </a:p>
          <a:p>
            <a:r>
              <a:rPr lang="en-US" dirty="0" err="1" smtClean="0">
                <a:latin typeface="Arial" pitchFamily="34" charset="0"/>
                <a:cs typeface="Arial" pitchFamily="34" charset="0"/>
              </a:rPr>
              <a:t>Razvoj</a:t>
            </a:r>
            <a:r>
              <a:rPr lang="en-US" dirty="0" smtClean="0">
                <a:latin typeface="Arial" pitchFamily="34" charset="0"/>
                <a:cs typeface="Arial" pitchFamily="34" charset="0"/>
              </a:rPr>
              <a:t> </a:t>
            </a:r>
            <a:r>
              <a:rPr lang="en-US" dirty="0">
                <a:latin typeface="Arial" pitchFamily="34" charset="0"/>
                <a:cs typeface="Arial" pitchFamily="34" charset="0"/>
              </a:rPr>
              <a:t>w</a:t>
            </a:r>
            <a:r>
              <a:rPr lang="en-US" dirty="0" smtClean="0">
                <a:latin typeface="Arial" pitchFamily="34" charset="0"/>
                <a:cs typeface="Arial" pitchFamily="34" charset="0"/>
              </a:rPr>
              <a:t>eb </a:t>
            </a:r>
            <a:r>
              <a:rPr lang="en-US" dirty="0" err="1" smtClean="0">
                <a:latin typeface="Arial" pitchFamily="34" charset="0"/>
                <a:cs typeface="Arial" pitchFamily="34" charset="0"/>
              </a:rPr>
              <a:t>aplikacija</a:t>
            </a:r>
            <a:endParaRPr lang="en-US" dirty="0" smtClean="0">
              <a:latin typeface="Arial" pitchFamily="34" charset="0"/>
              <a:cs typeface="Arial" pitchFamily="34" charset="0"/>
            </a:endParaRPr>
          </a:p>
          <a:p>
            <a:r>
              <a:rPr lang="en-US" dirty="0" smtClean="0">
                <a:latin typeface="Arial" pitchFamily="34" charset="0"/>
                <a:cs typeface="Arial" pitchFamily="34" charset="0"/>
              </a:rPr>
              <a:t>Program </a:t>
            </a:r>
            <a:r>
              <a:rPr lang="en-US" dirty="0" err="1" smtClean="0">
                <a:latin typeface="Arial" pitchFamily="34" charset="0"/>
                <a:cs typeface="Arial" pitchFamily="34" charset="0"/>
              </a:rPr>
              <a:t>razvoja</a:t>
            </a:r>
            <a:r>
              <a:rPr lang="en-US" dirty="0" smtClean="0">
                <a:latin typeface="Arial" pitchFamily="34" charset="0"/>
                <a:cs typeface="Arial" pitchFamily="34" charset="0"/>
              </a:rPr>
              <a:t> </a:t>
            </a:r>
            <a:r>
              <a:rPr lang="en-US" dirty="0" err="1" smtClean="0">
                <a:latin typeface="Arial" pitchFamily="34" charset="0"/>
                <a:cs typeface="Arial" pitchFamily="34" charset="0"/>
              </a:rPr>
              <a:t>nastavničkih</a:t>
            </a:r>
            <a:r>
              <a:rPr lang="en-US" dirty="0" smtClean="0">
                <a:latin typeface="Arial" pitchFamily="34" charset="0"/>
                <a:cs typeface="Arial" pitchFamily="34" charset="0"/>
              </a:rPr>
              <a:t> </a:t>
            </a:r>
            <a:r>
              <a:rPr lang="en-US" dirty="0" err="1" smtClean="0">
                <a:latin typeface="Arial" pitchFamily="34" charset="0"/>
                <a:cs typeface="Arial" pitchFamily="34" charset="0"/>
              </a:rPr>
              <a:t>kompetencija</a:t>
            </a:r>
            <a:r>
              <a:rPr lang="en-US" dirty="0" smtClean="0">
                <a:latin typeface="Arial" pitchFamily="34" charset="0"/>
                <a:cs typeface="Arial" pitchFamily="34" charset="0"/>
              </a:rPr>
              <a:t> u </a:t>
            </a:r>
            <a:r>
              <a:rPr lang="en-US" dirty="0" err="1" smtClean="0">
                <a:latin typeface="Arial" pitchFamily="34" charset="0"/>
                <a:cs typeface="Arial" pitchFamily="34" charset="0"/>
              </a:rPr>
              <a:t>oblasti</a:t>
            </a:r>
            <a:r>
              <a:rPr lang="en-US" dirty="0" smtClean="0">
                <a:latin typeface="Arial" pitchFamily="34" charset="0"/>
                <a:cs typeface="Arial" pitchFamily="34" charset="0"/>
              </a:rPr>
              <a:t> IT</a:t>
            </a:r>
          </a:p>
          <a:p>
            <a:r>
              <a:rPr lang="en-US" dirty="0">
                <a:latin typeface="Arial" pitchFamily="34" charset="0"/>
                <a:cs typeface="Arial" pitchFamily="34" charset="0"/>
              </a:rPr>
              <a:t>Program </a:t>
            </a:r>
            <a:r>
              <a:rPr lang="en-US" dirty="0" err="1">
                <a:latin typeface="Arial" pitchFamily="34" charset="0"/>
                <a:cs typeface="Arial" pitchFamily="34" charset="0"/>
              </a:rPr>
              <a:t>razvoja</a:t>
            </a:r>
            <a:r>
              <a:rPr lang="en-US" dirty="0">
                <a:latin typeface="Arial" pitchFamily="34" charset="0"/>
                <a:cs typeface="Arial" pitchFamily="34" charset="0"/>
              </a:rPr>
              <a:t> </a:t>
            </a:r>
            <a:r>
              <a:rPr lang="en-US" dirty="0" err="1">
                <a:latin typeface="Arial" pitchFamily="34" charset="0"/>
                <a:cs typeface="Arial" pitchFamily="34" charset="0"/>
              </a:rPr>
              <a:t>nastavničkih</a:t>
            </a:r>
            <a:r>
              <a:rPr lang="en-US" dirty="0">
                <a:latin typeface="Arial" pitchFamily="34" charset="0"/>
                <a:cs typeface="Arial" pitchFamily="34" charset="0"/>
              </a:rPr>
              <a:t> </a:t>
            </a:r>
            <a:r>
              <a:rPr lang="en-US" dirty="0" err="1" smtClean="0">
                <a:latin typeface="Arial" pitchFamily="34" charset="0"/>
                <a:cs typeface="Arial" pitchFamily="34" charset="0"/>
              </a:rPr>
              <a:t>kompetencija</a:t>
            </a:r>
            <a:r>
              <a:rPr lang="en-US" dirty="0" smtClean="0">
                <a:latin typeface="Arial" pitchFamily="34" charset="0"/>
                <a:cs typeface="Arial" pitchFamily="34" charset="0"/>
              </a:rPr>
              <a:t>: </a:t>
            </a:r>
            <a:r>
              <a:rPr lang="en-US" dirty="0" err="1" smtClean="0">
                <a:latin typeface="Arial" pitchFamily="34" charset="0"/>
                <a:cs typeface="Arial" pitchFamily="34" charset="0"/>
              </a:rPr>
              <a:t>psihološko-pedagoško-metodičko</a:t>
            </a:r>
            <a:r>
              <a:rPr lang="en-US" dirty="0" smtClean="0">
                <a:latin typeface="Arial" pitchFamily="34" charset="0"/>
                <a:cs typeface="Arial" pitchFamily="34" charset="0"/>
              </a:rPr>
              <a:t> </a:t>
            </a:r>
            <a:r>
              <a:rPr lang="en-US" dirty="0" err="1" smtClean="0">
                <a:latin typeface="Arial" pitchFamily="34" charset="0"/>
                <a:cs typeface="Arial" pitchFamily="34" charset="0"/>
              </a:rPr>
              <a:t>obrazovanje</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4" name="Rectangle 3"/>
          <p:cNvSpPr/>
          <p:nvPr/>
        </p:nvSpPr>
        <p:spPr>
          <a:xfrm>
            <a:off x="3276600" y="6279788"/>
            <a:ext cx="1787669" cy="369332"/>
          </a:xfrm>
          <a:prstGeom prst="rect">
            <a:avLst/>
          </a:prstGeom>
        </p:spPr>
        <p:txBody>
          <a:bodyPr wrap="none">
            <a:spAutoFit/>
          </a:bodyPr>
          <a:lstStyle/>
          <a:p>
            <a:r>
              <a:rPr lang="en-US" smtClean="0">
                <a:solidFill>
                  <a:srgbClr val="002060"/>
                </a:solidFill>
                <a:latin typeface="Arial" pitchFamily="34" charset="0"/>
                <a:cs typeface="Arial" pitchFamily="34" charset="0"/>
              </a:rPr>
              <a:t>9</a:t>
            </a:r>
            <a:r>
              <a:rPr lang="en-US" baseline="30000" smtClean="0">
                <a:solidFill>
                  <a:srgbClr val="002060"/>
                </a:solidFill>
                <a:latin typeface="Arial" pitchFamily="34" charset="0"/>
                <a:cs typeface="Arial" pitchFamily="34" charset="0"/>
              </a:rPr>
              <a:t>th</a:t>
            </a:r>
            <a:r>
              <a:rPr lang="en-US" smtClean="0">
                <a:solidFill>
                  <a:srgbClr val="002060"/>
                </a:solidFill>
                <a:latin typeface="Arial" pitchFamily="34" charset="0"/>
                <a:cs typeface="Arial" pitchFamily="34" charset="0"/>
              </a:rPr>
              <a:t> </a:t>
            </a:r>
            <a:r>
              <a:rPr lang="en-US" dirty="0">
                <a:solidFill>
                  <a:srgbClr val="002060"/>
                </a:solidFill>
                <a:latin typeface="Arial" pitchFamily="34" charset="0"/>
                <a:cs typeface="Arial" pitchFamily="34" charset="0"/>
              </a:rPr>
              <a:t>March 2019 </a:t>
            </a:r>
          </a:p>
        </p:txBody>
      </p:sp>
    </p:spTree>
    <p:extLst>
      <p:ext uri="{BB962C8B-B14F-4D97-AF65-F5344CB8AC3E}">
        <p14:creationId xmlns:p14="http://schemas.microsoft.com/office/powerpoint/2010/main" val="47667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latin typeface="Arial" pitchFamily="34" charset="0"/>
                <a:cs typeface="Arial" pitchFamily="34" charset="0"/>
              </a:rPr>
              <a:t>Planirani</a:t>
            </a:r>
            <a:r>
              <a:rPr lang="en-US" dirty="0">
                <a:latin typeface="Arial" pitchFamily="34" charset="0"/>
                <a:cs typeface="Arial" pitchFamily="34" charset="0"/>
              </a:rPr>
              <a:t> </a:t>
            </a:r>
            <a:r>
              <a:rPr lang="en-US" dirty="0" err="1">
                <a:latin typeface="Arial" pitchFamily="34" charset="0"/>
                <a:cs typeface="Arial" pitchFamily="34" charset="0"/>
              </a:rPr>
              <a:t>kratki</a:t>
            </a:r>
            <a:r>
              <a:rPr lang="en-US" dirty="0">
                <a:latin typeface="Arial" pitchFamily="34" charset="0"/>
                <a:cs typeface="Arial" pitchFamily="34" charset="0"/>
              </a:rPr>
              <a:t> </a:t>
            </a:r>
            <a:r>
              <a:rPr lang="en-US" dirty="0" err="1">
                <a:latin typeface="Arial" pitchFamily="34" charset="0"/>
                <a:cs typeface="Arial" pitchFamily="34" charset="0"/>
              </a:rPr>
              <a:t>programi</a:t>
            </a:r>
            <a:r>
              <a:rPr lang="en-US" dirty="0">
                <a:latin typeface="Arial" pitchFamily="34" charset="0"/>
                <a:cs typeface="Arial" pitchFamily="34" charset="0"/>
              </a:rPr>
              <a:t> 2019/20</a:t>
            </a:r>
            <a:endParaRPr lang="en-US" dirty="0"/>
          </a:p>
        </p:txBody>
      </p:sp>
      <p:sp>
        <p:nvSpPr>
          <p:cNvPr id="3" name="Content Placeholder 2"/>
          <p:cNvSpPr>
            <a:spLocks noGrp="1"/>
          </p:cNvSpPr>
          <p:nvPr>
            <p:ph idx="1"/>
          </p:nvPr>
        </p:nvSpPr>
        <p:spPr/>
        <p:txBody>
          <a:bodyPr/>
          <a:lstStyle/>
          <a:p>
            <a:r>
              <a:rPr lang="en-US" dirty="0" err="1"/>
              <a:t>Informacione</a:t>
            </a:r>
            <a:r>
              <a:rPr lang="en-US" dirty="0"/>
              <a:t> </a:t>
            </a:r>
            <a:r>
              <a:rPr lang="en-US" dirty="0" err="1"/>
              <a:t>tehnologije</a:t>
            </a:r>
            <a:r>
              <a:rPr lang="en-US" dirty="0"/>
              <a:t> u </a:t>
            </a:r>
            <a:r>
              <a:rPr lang="en-US" dirty="0" err="1"/>
              <a:t>turizmu</a:t>
            </a:r>
            <a:r>
              <a:rPr lang="en-US" dirty="0"/>
              <a:t> </a:t>
            </a:r>
            <a:endParaRPr lang="en-US" dirty="0" smtClean="0"/>
          </a:p>
          <a:p>
            <a:r>
              <a:rPr lang="en-US" dirty="0" smtClean="0"/>
              <a:t>(u</a:t>
            </a:r>
            <a:r>
              <a:rPr lang="en-US" dirty="0" smtClean="0"/>
              <a:t> </a:t>
            </a:r>
            <a:r>
              <a:rPr lang="en-US" dirty="0" err="1" smtClean="0"/>
              <a:t>saradnji</a:t>
            </a:r>
            <a:r>
              <a:rPr lang="en-US" dirty="0" smtClean="0"/>
              <a:t> </a:t>
            </a:r>
            <a:r>
              <a:rPr lang="en-US" dirty="0" err="1" smtClean="0"/>
              <a:t>sa</a:t>
            </a:r>
            <a:r>
              <a:rPr lang="en-US" dirty="0" smtClean="0"/>
              <a:t> </a:t>
            </a:r>
            <a:r>
              <a:rPr lang="en-GB" dirty="0" err="1" smtClean="0"/>
              <a:t>Fakultetom</a:t>
            </a:r>
            <a:r>
              <a:rPr lang="en-GB" dirty="0" smtClean="0"/>
              <a:t> </a:t>
            </a:r>
            <a:r>
              <a:rPr lang="en-GB" dirty="0" err="1"/>
              <a:t>za</a:t>
            </a:r>
            <a:r>
              <a:rPr lang="en-GB" dirty="0"/>
              <a:t> </a:t>
            </a:r>
            <a:r>
              <a:rPr lang="en-GB" dirty="0" err="1"/>
              <a:t>hotelijerstvo</a:t>
            </a:r>
            <a:r>
              <a:rPr lang="en-GB" dirty="0"/>
              <a:t> </a:t>
            </a:r>
            <a:r>
              <a:rPr lang="en-GB" dirty="0" err="1"/>
              <a:t>i</a:t>
            </a:r>
            <a:r>
              <a:rPr lang="en-GB" dirty="0"/>
              <a:t> </a:t>
            </a:r>
            <a:r>
              <a:rPr lang="en-GB" dirty="0" err="1" smtClean="0"/>
              <a:t>turizam</a:t>
            </a:r>
            <a:r>
              <a:rPr lang="en-GB" dirty="0" smtClean="0"/>
              <a:t>) </a:t>
            </a:r>
            <a:endParaRPr lang="en-US" dirty="0" smtClean="0"/>
          </a:p>
          <a:p>
            <a:endParaRPr lang="en-US" dirty="0"/>
          </a:p>
          <a:p>
            <a:r>
              <a:rPr lang="en-US" dirty="0" err="1" smtClean="0"/>
              <a:t>Verifikacija</a:t>
            </a:r>
            <a:r>
              <a:rPr lang="en-US" dirty="0" smtClean="0"/>
              <a:t> </a:t>
            </a:r>
            <a:r>
              <a:rPr lang="en-US" dirty="0" err="1" smtClean="0"/>
              <a:t>mikročipova</a:t>
            </a:r>
            <a:r>
              <a:rPr lang="en-US" dirty="0"/>
              <a:t> </a:t>
            </a:r>
            <a:r>
              <a:rPr lang="en-US" dirty="0" err="1" smtClean="0"/>
              <a:t>SoC</a:t>
            </a:r>
            <a:r>
              <a:rPr lang="en-US" dirty="0" smtClean="0"/>
              <a:t> </a:t>
            </a:r>
            <a:r>
              <a:rPr lang="en-US" dirty="0"/>
              <a:t>(system-on-the-chip) </a:t>
            </a:r>
            <a:endParaRPr lang="en-US" dirty="0" smtClean="0"/>
          </a:p>
          <a:p>
            <a:r>
              <a:rPr lang="en-US" dirty="0" smtClean="0"/>
              <a:t>(u </a:t>
            </a:r>
            <a:r>
              <a:rPr lang="en-US" dirty="0" err="1" smtClean="0"/>
              <a:t>saradnji</a:t>
            </a:r>
            <a:r>
              <a:rPr lang="en-US" dirty="0" smtClean="0"/>
              <a:t> </a:t>
            </a:r>
            <a:r>
              <a:rPr lang="en-US" dirty="0" err="1" smtClean="0"/>
              <a:t>sa</a:t>
            </a:r>
            <a:r>
              <a:rPr lang="en-US" dirty="0" smtClean="0"/>
              <a:t> </a:t>
            </a:r>
            <a:r>
              <a:rPr lang="en-US" dirty="0" err="1" smtClean="0"/>
              <a:t>Vtool</a:t>
            </a:r>
            <a:r>
              <a:rPr lang="en-US" dirty="0" smtClean="0"/>
              <a:t> </a:t>
            </a:r>
            <a:r>
              <a:rPr lang="en-US" dirty="0" err="1" smtClean="0"/>
              <a:t>kompanijom</a:t>
            </a:r>
            <a:r>
              <a:rPr lang="en-US" dirty="0"/>
              <a:t>) </a:t>
            </a:r>
            <a:r>
              <a:rPr lang="en-US" dirty="0">
                <a:hlinkClick r:id="rId2"/>
              </a:rPr>
              <a:t>https://thevtool.com</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1481361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project objectives</a:t>
            </a:r>
          </a:p>
        </p:txBody>
      </p:sp>
      <p:sp>
        <p:nvSpPr>
          <p:cNvPr id="3" name="Content Placeholder 2"/>
          <p:cNvSpPr>
            <a:spLocks noGrp="1"/>
          </p:cNvSpPr>
          <p:nvPr>
            <p:ph idx="1"/>
          </p:nvPr>
        </p:nvSpPr>
        <p:spPr/>
        <p:txBody>
          <a:bodyPr>
            <a:normAutofit fontScale="92500" lnSpcReduction="20000"/>
          </a:bodyPr>
          <a:lstStyle/>
          <a:p>
            <a:r>
              <a:rPr lang="en-US" dirty="0"/>
              <a:t>To define the legal framework supporting the development and implementation of part-time (PT) studies and short cycle (SCHE) studies in higher education in Serbia, as there is no legislation for PT studies nor studies at the EQF Level 5 in Serbia. The proposed legislation framework will help authorities to realize two action plans specified for these studies in the Strategy on Education Development till 2020 in the Republic of Serbia;</a:t>
            </a:r>
          </a:p>
        </p:txBody>
      </p:sp>
    </p:spTree>
    <p:extLst>
      <p:ext uri="{BB962C8B-B14F-4D97-AF65-F5344CB8AC3E}">
        <p14:creationId xmlns:p14="http://schemas.microsoft.com/office/powerpoint/2010/main" val="78337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project objectives</a:t>
            </a:r>
          </a:p>
        </p:txBody>
      </p:sp>
      <p:sp>
        <p:nvSpPr>
          <p:cNvPr id="3" name="Content Placeholder 2"/>
          <p:cNvSpPr>
            <a:spLocks noGrp="1"/>
          </p:cNvSpPr>
          <p:nvPr>
            <p:ph idx="1"/>
          </p:nvPr>
        </p:nvSpPr>
        <p:spPr/>
        <p:txBody>
          <a:bodyPr/>
          <a:lstStyle/>
          <a:p>
            <a:r>
              <a:rPr lang="en-US" dirty="0"/>
              <a:t>To adopt and develop online and face-to-face (F2F) learning methodologies and technologies for PT &amp; SCHE, suitable for adults working students, expected to be the most interested for these studies;</a:t>
            </a:r>
          </a:p>
        </p:txBody>
      </p:sp>
    </p:spTree>
    <p:extLst>
      <p:ext uri="{BB962C8B-B14F-4D97-AF65-F5344CB8AC3E}">
        <p14:creationId xmlns:p14="http://schemas.microsoft.com/office/powerpoint/2010/main" val="163598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project objectives</a:t>
            </a:r>
          </a:p>
        </p:txBody>
      </p:sp>
      <p:sp>
        <p:nvSpPr>
          <p:cNvPr id="3" name="Content Placeholder 2"/>
          <p:cNvSpPr>
            <a:spLocks noGrp="1"/>
          </p:cNvSpPr>
          <p:nvPr>
            <p:ph idx="1"/>
          </p:nvPr>
        </p:nvSpPr>
        <p:spPr/>
        <p:txBody>
          <a:bodyPr>
            <a:normAutofit lnSpcReduction="10000"/>
          </a:bodyPr>
          <a:lstStyle/>
          <a:p>
            <a:r>
              <a:rPr lang="en-US" dirty="0"/>
              <a:t>To set pilot implementations of five PT&amp;SCHE online and face-to-face programs to test project outcomes. After one year of pilot implementation, an analysis of the effectiveness of the proposed legislation, adopted pedagogical and technological solutions will be generated, together with the guidelines to designers of PT &amp; STHE studies based on gained experience</a:t>
            </a:r>
          </a:p>
        </p:txBody>
      </p:sp>
    </p:spTree>
    <p:extLst>
      <p:ext uri="{BB962C8B-B14F-4D97-AF65-F5344CB8AC3E}">
        <p14:creationId xmlns:p14="http://schemas.microsoft.com/office/powerpoint/2010/main" val="191807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project produces two main results:</a:t>
            </a:r>
          </a:p>
        </p:txBody>
      </p:sp>
      <p:sp>
        <p:nvSpPr>
          <p:cNvPr id="3" name="Content Placeholder 2"/>
          <p:cNvSpPr>
            <a:spLocks noGrp="1"/>
          </p:cNvSpPr>
          <p:nvPr>
            <p:ph idx="1"/>
          </p:nvPr>
        </p:nvSpPr>
        <p:spPr/>
        <p:txBody>
          <a:bodyPr/>
          <a:lstStyle/>
          <a:p>
            <a:r>
              <a:rPr lang="en-US" dirty="0"/>
              <a:t>The legislation framework, needed for establishment of PT &amp; SCHE studies in Serbia</a:t>
            </a:r>
          </a:p>
          <a:p>
            <a:r>
              <a:rPr lang="en-US" dirty="0"/>
              <a:t>Pilot implementations, needed to test proposed concepts and legislation of PT &amp; SCHE studies and to explore the most appropriate pedagogical and technological solutions for PT &amp; SCHE studies.</a:t>
            </a:r>
          </a:p>
          <a:p>
            <a:endParaRPr lang="en-US" dirty="0"/>
          </a:p>
        </p:txBody>
      </p:sp>
    </p:spTree>
    <p:extLst>
      <p:ext uri="{BB962C8B-B14F-4D97-AF65-F5344CB8AC3E}">
        <p14:creationId xmlns:p14="http://schemas.microsoft.com/office/powerpoint/2010/main" val="113933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website</a:t>
            </a:r>
            <a:endParaRPr lang="en-US" dirty="0"/>
          </a:p>
        </p:txBody>
      </p:sp>
      <p:sp>
        <p:nvSpPr>
          <p:cNvPr id="3" name="Content Placeholder 2"/>
          <p:cNvSpPr>
            <a:spLocks noGrp="1"/>
          </p:cNvSpPr>
          <p:nvPr>
            <p:ph idx="1"/>
          </p:nvPr>
        </p:nvSpPr>
        <p:spPr/>
        <p:txBody>
          <a:bodyPr/>
          <a:lstStyle/>
          <a:p>
            <a:r>
              <a:rPr lang="en-US" dirty="0">
                <a:hlinkClick r:id="rId2"/>
              </a:rPr>
              <a:t>https://pt-sche.metropolitan.ac.rs</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1975159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317</Words>
  <Application>Microsoft Macintosh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Office Theme</vt:lpstr>
      <vt:lpstr>Introduction to part-time and short cycle studies in Serbia</vt:lpstr>
      <vt:lpstr>Planirani kratki programi 2019/20</vt:lpstr>
      <vt:lpstr>Planirani kratki programi 2019/20</vt:lpstr>
      <vt:lpstr>The project objectives</vt:lpstr>
      <vt:lpstr>The project objectives</vt:lpstr>
      <vt:lpstr>The project objectives</vt:lpstr>
      <vt:lpstr>The project produces two main results:</vt:lpstr>
      <vt:lpstr>Project website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Headline</dc:title>
  <dc:creator>mladen.radic</dc:creator>
  <cp:lastModifiedBy>Microsoft Office User</cp:lastModifiedBy>
  <cp:revision>16</cp:revision>
  <dcterms:created xsi:type="dcterms:W3CDTF">2016-07-11T07:50:48Z</dcterms:created>
  <dcterms:modified xsi:type="dcterms:W3CDTF">2019-03-31T17:18:24Z</dcterms:modified>
</cp:coreProperties>
</file>